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88" r:id="rId5"/>
    <p:sldId id="289" r:id="rId6"/>
    <p:sldId id="260" r:id="rId7"/>
    <p:sldId id="261" r:id="rId8"/>
    <p:sldId id="262" r:id="rId9"/>
    <p:sldId id="263" r:id="rId10"/>
    <p:sldId id="284" r:id="rId11"/>
    <p:sldId id="298" r:id="rId12"/>
    <p:sldId id="291" r:id="rId13"/>
    <p:sldId id="265" r:id="rId14"/>
    <p:sldId id="267" r:id="rId15"/>
    <p:sldId id="270" r:id="rId16"/>
    <p:sldId id="271" r:id="rId17"/>
    <p:sldId id="272" r:id="rId18"/>
    <p:sldId id="300" r:id="rId19"/>
    <p:sldId id="299" r:id="rId20"/>
    <p:sldId id="302" r:id="rId21"/>
    <p:sldId id="280" r:id="rId22"/>
    <p:sldId id="281" r:id="rId23"/>
  </p:sldIdLst>
  <p:sldSz cx="18288000" cy="10287000"/>
  <p:notesSz cx="6858000" cy="9144000"/>
  <p:embeddedFontLst>
    <p:embeddedFont>
      <p:font typeface="王漢宗特黑體" panose="02020500000000000000" charset="-12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oppins Light" panose="02020500000000000000" charset="0"/>
      <p:regular r:id="rId30"/>
    </p:embeddedFont>
    <p:embeddedFont>
      <p:font typeface="Poppins Light Bold" panose="02020500000000000000" charset="0"/>
      <p:regular r:id="rId31"/>
    </p:embeddedFont>
    <p:embeddedFont>
      <p:font typeface="Poppins Medium Bold" panose="02020500000000000000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00B090"/>
    <a:srgbClr val="EFB95D"/>
    <a:srgbClr val="43A343"/>
    <a:srgbClr val="EF524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3393" autoAdjust="0"/>
  </p:normalViewPr>
  <p:slideViewPr>
    <p:cSldViewPr>
      <p:cViewPr>
        <p:scale>
          <a:sx n="50" d="100"/>
          <a:sy n="50" d="100"/>
        </p:scale>
        <p:origin x="1032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6547A-49C4-4B90-B403-B811DDFBACD2}" type="datetimeFigureOut">
              <a:rPr lang="zh-TW" altLang="en-US" smtClean="0"/>
              <a:t>2021/3/12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64992-DBD9-4997-B888-47CD1D1A3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06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一次面對一個選擇</a:t>
            </a: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」，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省去一次面對太多選擇的困擾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pPr>
              <a:lnSpc>
                <a:spcPts val="4679"/>
              </a:lnSpc>
            </a:pPr>
            <a:r>
              <a:rPr lang="en-US" altLang="zh-TW" sz="1200" spc="168" dirty="0">
                <a:solidFill>
                  <a:srgbClr val="050707"/>
                </a:solidFill>
                <a:latin typeface="王漢宗特黑體 Bold"/>
              </a:rPr>
              <a:t>- </a:t>
            </a:r>
            <a:r>
              <a:rPr lang="en-US" altLang="zh-TW" sz="1200" spc="168" dirty="0" err="1">
                <a:solidFill>
                  <a:srgbClr val="050707"/>
                </a:solidFill>
                <a:latin typeface="王漢宗特黑體 Bold"/>
              </a:rPr>
              <a:t>自動統計出最多人滑向「喜歡」的餐廳是哪一間</a:t>
            </a:r>
            <a:endParaRPr lang="en-US" altLang="zh-TW" sz="1200" spc="168" dirty="0">
              <a:solidFill>
                <a:srgbClr val="050707"/>
              </a:solidFill>
              <a:latin typeface="王漢宗特黑體 Bold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20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系統自動統計最多人有空的時段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9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7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以下是我們的程式架構</a:t>
            </a:r>
          </a:p>
          <a:p>
            <a:r>
              <a:rPr lang="zh-TW" altLang="en-US" dirty="0"/>
              <a:t>前端使用前面三個</a:t>
            </a:r>
          </a:p>
          <a:p>
            <a:r>
              <a:rPr lang="zh-TW" altLang="en-US" dirty="0"/>
              <a:t>投票創建是用</a:t>
            </a:r>
            <a:r>
              <a:rPr lang="en-US" altLang="zh-TW" dirty="0"/>
              <a:t>react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我們的後端是用</a:t>
            </a:r>
            <a:r>
              <a:rPr lang="en-US" altLang="zh-TW" dirty="0"/>
              <a:t>python</a:t>
            </a:r>
            <a:r>
              <a:rPr lang="zh-TW" altLang="en-US" dirty="0"/>
              <a:t>寫的</a:t>
            </a:r>
          </a:p>
          <a:p>
            <a:r>
              <a:rPr lang="zh-TW" altLang="en-US" dirty="0"/>
              <a:t>譬如找餐廳、投票創建、</a:t>
            </a:r>
            <a:r>
              <a:rPr lang="en-US" altLang="zh-TW" dirty="0"/>
              <a:t>line bot</a:t>
            </a:r>
            <a:r>
              <a:rPr lang="zh-TW" altLang="en-US" dirty="0"/>
              <a:t>都是</a:t>
            </a:r>
          </a:p>
          <a:p>
            <a:r>
              <a:rPr lang="zh-TW" altLang="en-US" dirty="0"/>
              <a:t>後端的網頁框架是用</a:t>
            </a:r>
            <a:r>
              <a:rPr lang="en-US" altLang="zh-TW" dirty="0"/>
              <a:t>python fast API</a:t>
            </a:r>
          </a:p>
          <a:p>
            <a:r>
              <a:rPr lang="zh-TW" altLang="en-US" dirty="0"/>
              <a:t>資料庫是用</a:t>
            </a:r>
            <a:r>
              <a:rPr lang="en-US" altLang="zh-TW" dirty="0"/>
              <a:t>MongoDB</a:t>
            </a:r>
            <a:r>
              <a:rPr lang="zh-TW" altLang="en-US" dirty="0"/>
              <a:t>配上</a:t>
            </a:r>
            <a:r>
              <a:rPr lang="en-US" altLang="zh-TW" dirty="0" err="1"/>
              <a:t>redis</a:t>
            </a:r>
            <a:endParaRPr lang="en-US" altLang="zh-TW" dirty="0"/>
          </a:p>
          <a:p>
            <a:r>
              <a:rPr lang="zh-TW" altLang="en-US" dirty="0"/>
              <a:t>設計我們是使用</a:t>
            </a:r>
            <a:r>
              <a:rPr lang="en-US" altLang="zh-TW" dirty="0"/>
              <a:t>Material UI</a:t>
            </a:r>
          </a:p>
          <a:p>
            <a:r>
              <a:rPr lang="zh-TW" altLang="en-US" dirty="0"/>
              <a:t>整體使用卡片風格的質感設計</a:t>
            </a:r>
          </a:p>
          <a:p>
            <a:r>
              <a:rPr lang="zh-TW" altLang="en-US" dirty="0"/>
              <a:t>簡潔又具備現代感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64992-DBD9-4997-B888-47CD1D1A3C3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66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D093C7D0-765F-4B91-9D35-A4696CAC0CAD}"/>
              </a:ext>
            </a:extLst>
          </p:cNvPr>
          <p:cNvGrpSpPr/>
          <p:nvPr/>
        </p:nvGrpSpPr>
        <p:grpSpPr>
          <a:xfrm>
            <a:off x="-947179" y="-1638300"/>
            <a:ext cx="6153150" cy="6153150"/>
            <a:chOff x="0" y="0"/>
            <a:chExt cx="6350000" cy="63500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F1BF4A0-7FA4-4BD3-A011-F9834DB5444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7733900" y="990600"/>
            <a:ext cx="9525399" cy="52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050707"/>
                </a:solidFill>
                <a:latin typeface="Poppins Medium Bold"/>
              </a:rPr>
              <a:t>Coding 101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38461" y="6202966"/>
            <a:ext cx="12820839" cy="3055334"/>
            <a:chOff x="0" y="0"/>
            <a:chExt cx="17094452" cy="4073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225"/>
              <a:ext cx="17094452" cy="2731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800"/>
                </a:lnSpc>
              </a:pPr>
              <a:r>
                <a:rPr lang="en-US" sz="14800" spc="-296" dirty="0" err="1">
                  <a:solidFill>
                    <a:srgbClr val="EF5241"/>
                  </a:solidFill>
                  <a:latin typeface="Poppins Bold Bold Italics"/>
                </a:rPr>
                <a:t>EAT</a:t>
              </a:r>
              <a:r>
                <a:rPr lang="en-US" sz="14800" spc="-296" dirty="0" err="1">
                  <a:solidFill>
                    <a:srgbClr val="EFB95D"/>
                  </a:solidFill>
                  <a:latin typeface="Poppins Bold Bold Italics"/>
                </a:rPr>
                <a:t>ender</a:t>
              </a:r>
              <a:endParaRPr lang="en-US" sz="14800" spc="-296" dirty="0">
                <a:solidFill>
                  <a:srgbClr val="EFB95D"/>
                </a:solidFill>
                <a:latin typeface="Poppins Bold Bold Itali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93918" y="3285533"/>
              <a:ext cx="12700533" cy="788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10"/>
                </a:lnSpc>
              </a:pPr>
              <a:r>
                <a:rPr lang="en-US" sz="3700" spc="370">
                  <a:solidFill>
                    <a:srgbClr val="050707"/>
                  </a:solidFill>
                  <a:latin typeface="Poppins Light"/>
                </a:rPr>
                <a:t>YOUR EATING TENDER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33450" y="-1638300"/>
            <a:ext cx="6153150" cy="61531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350641" y="2526664"/>
            <a:ext cx="3493766" cy="349376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AC9AA6D2-0F8B-424E-B783-CA85F3EB4A92}"/>
              </a:ext>
            </a:extLst>
          </p:cNvPr>
          <p:cNvGrpSpPr/>
          <p:nvPr/>
        </p:nvGrpSpPr>
        <p:grpSpPr>
          <a:xfrm>
            <a:off x="-1364371" y="2526664"/>
            <a:ext cx="3493766" cy="3493766"/>
            <a:chOff x="0" y="0"/>
            <a:chExt cx="6350000" cy="63500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DF4A7ED-05B6-432C-B773-7C45930486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166" y="-766181"/>
            <a:ext cx="2583269" cy="258326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901452" y="942975"/>
            <a:ext cx="835784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zh-TW" altLang="en-US" sz="80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功能介紹</a:t>
            </a:r>
            <a:endParaRPr lang="en-US" sz="80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97391" y="2696636"/>
            <a:ext cx="9061909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Coding</a:t>
            </a:r>
          </a:p>
          <a:p>
            <a:pPr algn="r">
              <a:lnSpc>
                <a:spcPts val="5850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Light Bold"/>
              </a:rPr>
              <a:t>Step by step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894180" y="922908"/>
            <a:ext cx="1788360" cy="17883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F136A3C4-9D3D-4F87-8021-33763FBAD7E5}"/>
              </a:ext>
            </a:extLst>
          </p:cNvPr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829508D-4135-4AC1-A8D5-F88A537342E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8D4FE028-C90D-46A6-AACA-6856F2711386}"/>
              </a:ext>
            </a:extLst>
          </p:cNvPr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EC4C2A-06E8-4D6D-B424-5E3FA06F6E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4216"/>
            <a:ext cx="9946577" cy="53764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3A4F885-E5B2-494E-991F-005F3F0D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46" y="3453253"/>
            <a:ext cx="4040083" cy="40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0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57C0969-6841-E442-A75A-B52441AA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8600" y="-766181"/>
            <a:ext cx="26784813" cy="1447800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688D0EE7-46C7-4146-B828-8987AF207277}"/>
              </a:ext>
            </a:extLst>
          </p:cNvPr>
          <p:cNvSpPr txBox="1"/>
          <p:nvPr/>
        </p:nvSpPr>
        <p:spPr>
          <a:xfrm>
            <a:off x="1505409" y="3121182"/>
            <a:ext cx="1397000" cy="92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後端</a:t>
            </a:r>
            <a:endParaRPr lang="en-US" sz="5499" dirty="0">
              <a:solidFill>
                <a:srgbClr val="00B05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3F2D3E-C8C0-7A49-AAEA-7B8699ED9C67}"/>
              </a:ext>
            </a:extLst>
          </p:cNvPr>
          <p:cNvSpPr txBox="1"/>
          <p:nvPr/>
        </p:nvSpPr>
        <p:spPr>
          <a:xfrm>
            <a:off x="1505409" y="774799"/>
            <a:ext cx="13970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前端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7B033ADD-6CAC-9443-922F-6CA01FC673F1}"/>
              </a:ext>
            </a:extLst>
          </p:cNvPr>
          <p:cNvSpPr txBox="1"/>
          <p:nvPr/>
        </p:nvSpPr>
        <p:spPr>
          <a:xfrm>
            <a:off x="1505409" y="5467565"/>
            <a:ext cx="2095500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B050"/>
                </a:solidFill>
                <a:ea typeface="王漢宗特黑體"/>
              </a:rPr>
              <a:t>資料庫</a:t>
            </a:r>
            <a:endParaRPr lang="en-US" sz="5499" dirty="0">
              <a:solidFill>
                <a:srgbClr val="00B050"/>
              </a:solidFill>
              <a:ea typeface="王漢宗特黑體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48B1D157-3D61-6A4E-8954-9165E59F73F7}"/>
              </a:ext>
            </a:extLst>
          </p:cNvPr>
          <p:cNvSpPr txBox="1"/>
          <p:nvPr/>
        </p:nvSpPr>
        <p:spPr>
          <a:xfrm>
            <a:off x="1505409" y="7813883"/>
            <a:ext cx="3382169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B050"/>
                </a:solidFill>
                <a:latin typeface="Poppins Medium Bold"/>
              </a:rPr>
              <a:t>UI Design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0F8EEE2-41CB-A04B-8002-FF33A91B4D4E}"/>
              </a:ext>
            </a:extLst>
          </p:cNvPr>
          <p:cNvSpPr txBox="1"/>
          <p:nvPr/>
        </p:nvSpPr>
        <p:spPr>
          <a:xfrm>
            <a:off x="5638800" y="3326543"/>
            <a:ext cx="5334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Python </a:t>
            </a:r>
            <a:r>
              <a:rPr lang="en-US" sz="4400" spc="30" dirty="0" err="1">
                <a:latin typeface="王漢宗特黑體" panose="02020500000000000000" charset="-120"/>
                <a:ea typeface="王漢宗特黑體" panose="02020500000000000000" charset="-120"/>
              </a:rPr>
              <a:t>FastAPI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 &amp; </a:t>
            </a:r>
          </a:p>
          <a:p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LINE Bot SDK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BD22DB11-0131-9E4F-B240-88184B8A91E9}"/>
              </a:ext>
            </a:extLst>
          </p:cNvPr>
          <p:cNvSpPr txBox="1"/>
          <p:nvPr/>
        </p:nvSpPr>
        <p:spPr>
          <a:xfrm>
            <a:off x="5638800" y="8184291"/>
            <a:ext cx="515087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Material UI &amp;</a:t>
            </a:r>
          </a:p>
          <a:p>
            <a:pPr>
              <a:lnSpc>
                <a:spcPts val="4500"/>
              </a:lnSpc>
            </a:pP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Card Design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A7214C1-0CC6-EB48-9220-12D2024A0C45}"/>
              </a:ext>
            </a:extLst>
          </p:cNvPr>
          <p:cNvSpPr txBox="1"/>
          <p:nvPr/>
        </p:nvSpPr>
        <p:spPr>
          <a:xfrm>
            <a:off x="5638800" y="1111434"/>
            <a:ext cx="6705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HTML,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CSS</a:t>
            </a: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, JS &amp; React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5E9B4F5-D327-E74E-A030-4ECB93DA9FAB}"/>
              </a:ext>
            </a:extLst>
          </p:cNvPr>
          <p:cNvSpPr txBox="1"/>
          <p:nvPr/>
        </p:nvSpPr>
        <p:spPr>
          <a:xfrm>
            <a:off x="5638800" y="5837865"/>
            <a:ext cx="515087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00" spc="30" dirty="0">
                <a:latin typeface="王漢宗特黑體" panose="02020500000000000000" charset="-120"/>
                <a:ea typeface="王漢宗特黑體" panose="02020500000000000000" charset="-120"/>
              </a:rPr>
              <a:t>MongoDB &amp; </a:t>
            </a:r>
            <a:r>
              <a:rPr lang="en-US" sz="4400" spc="29" dirty="0">
                <a:latin typeface="王漢宗特黑體" panose="02020500000000000000" charset="-120"/>
                <a:ea typeface="王漢宗特黑體" panose="02020500000000000000" charset="-120"/>
              </a:rPr>
              <a:t>Redis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6B387AC4-F7FC-4447-AAB5-6F3C800B336E}"/>
              </a:ext>
            </a:extLst>
          </p:cNvPr>
          <p:cNvGrpSpPr/>
          <p:nvPr/>
        </p:nvGrpSpPr>
        <p:grpSpPr>
          <a:xfrm>
            <a:off x="-2571546" y="-3467984"/>
            <a:ext cx="2583269" cy="2583269"/>
            <a:chOff x="0" y="0"/>
            <a:chExt cx="6350000" cy="63500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1912E6A-439B-407E-821F-40EB81F366F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20F6496C-0E16-4C32-96A5-6A68AB6EC298}"/>
              </a:ext>
            </a:extLst>
          </p:cNvPr>
          <p:cNvGrpSpPr/>
          <p:nvPr/>
        </p:nvGrpSpPr>
        <p:grpSpPr>
          <a:xfrm>
            <a:off x="-3140560" y="-1778895"/>
            <a:ext cx="1788360" cy="1788360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C1E3AFC-CF05-4860-9FE6-0A1A15BD22A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2498822E-5C38-46CE-9ADA-14AED5D98580}"/>
              </a:ext>
            </a:extLst>
          </p:cNvPr>
          <p:cNvGrpSpPr/>
          <p:nvPr/>
        </p:nvGrpSpPr>
        <p:grpSpPr>
          <a:xfrm rot="5400000">
            <a:off x="19659600" y="10858500"/>
            <a:ext cx="3451642" cy="3451642"/>
            <a:chOff x="0" y="0"/>
            <a:chExt cx="6350000" cy="6350000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C503D2D-9039-4796-A50E-FC3D7ED0ACB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9D28BD59-DE63-4A58-81C9-05FE4E3901A3}"/>
              </a:ext>
            </a:extLst>
          </p:cNvPr>
          <p:cNvGrpSpPr/>
          <p:nvPr/>
        </p:nvGrpSpPr>
        <p:grpSpPr>
          <a:xfrm>
            <a:off x="18591376" y="12331350"/>
            <a:ext cx="2136447" cy="2136447"/>
            <a:chOff x="0" y="0"/>
            <a:chExt cx="6350000" cy="6350000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4AE7483-B4DE-43EF-BD85-97661C6BF71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101007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PReplay_Final1615410477">
            <a:hlinkClick r:id="" action="ppaction://media"/>
            <a:extLst>
              <a:ext uri="{FF2B5EF4-FFF2-40B4-BE49-F238E27FC236}">
                <a16:creationId xmlns:a16="http://schemas.microsoft.com/office/drawing/2014/main" id="{FFDACE55-DCA7-40CF-9659-F4C5EAB5D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9229" y="1384117"/>
            <a:ext cx="4009553" cy="71280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E7A0B2-A6DB-4F0F-AFC6-80E34A23B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14644811" y="6925582"/>
            <a:ext cx="4665437" cy="46654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05627" y="8947816"/>
            <a:ext cx="2678369" cy="26783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591400" y="866775"/>
            <a:ext cx="66679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 dirty="0" err="1">
                <a:solidFill>
                  <a:srgbClr val="050707"/>
                </a:solidFill>
                <a:ea typeface="王漢宗特黑體"/>
              </a:rPr>
              <a:t>功能</a:t>
            </a:r>
            <a:r>
              <a:rPr lang="zh-TW" altLang="en-US" sz="8199" dirty="0">
                <a:solidFill>
                  <a:srgbClr val="050707"/>
                </a:solidFill>
                <a:ea typeface="王漢宗特黑體"/>
              </a:rPr>
              <a:t>展示</a:t>
            </a:r>
            <a:endParaRPr lang="en-US" sz="8199" dirty="0">
              <a:solidFill>
                <a:srgbClr val="050707"/>
              </a:solidFill>
              <a:ea typeface="王漢宗特黑體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1A1D9C49-1668-4A1B-871F-E02C276B621B}"/>
              </a:ext>
            </a:extLst>
          </p:cNvPr>
          <p:cNvSpPr txBox="1"/>
          <p:nvPr/>
        </p:nvSpPr>
        <p:spPr>
          <a:xfrm>
            <a:off x="9300162" y="4402202"/>
            <a:ext cx="7540038" cy="1912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完整的</a:t>
            </a:r>
            <a:r>
              <a:rPr lang="zh-TW" altLang="en-US" sz="4400" u="sng" spc="359" dirty="0">
                <a:solidFill>
                  <a:srgbClr val="FFC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用戶體驗</a:t>
            </a:r>
            <a:endParaRPr lang="en-US" altLang="zh-TW" sz="4400" u="sng" spc="359" dirty="0">
              <a:solidFill>
                <a:srgbClr val="FFC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需先建立在最完善的</a:t>
            </a:r>
            <a:r>
              <a:rPr lang="zh-TW" altLang="en-US" sz="4400" spc="359" dirty="0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教學</a:t>
            </a:r>
            <a:r>
              <a:rPr lang="zh-TW" altLang="en-US" sz="4400" spc="359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上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55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08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05900" y="1515974"/>
            <a:ext cx="7667915" cy="76561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01000" y="0"/>
            <a:ext cx="10287000" cy="15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chemeClr val="bg1"/>
                </a:solidFill>
                <a:ea typeface="王漢宗特黑體"/>
              </a:rPr>
              <a:t>功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找餐廳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9" name="Picture 12">
            <a:extLst>
              <a:ext uri="{FF2B5EF4-FFF2-40B4-BE49-F238E27FC236}">
                <a16:creationId xmlns:a16="http://schemas.microsoft.com/office/drawing/2014/main" id="{E9AEE21D-6569-4DAE-B5EE-0B38B543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3558" y="2151742"/>
            <a:ext cx="8112597" cy="721007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3FE143DB-FBEB-4156-953F-7B5544B29361}"/>
              </a:ext>
            </a:extLst>
          </p:cNvPr>
          <p:cNvGrpSpPr/>
          <p:nvPr/>
        </p:nvGrpSpPr>
        <p:grpSpPr>
          <a:xfrm>
            <a:off x="10446293" y="1338066"/>
            <a:ext cx="6667900" cy="8523565"/>
            <a:chOff x="11757166" y="1947684"/>
            <a:chExt cx="6667900" cy="8523565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5B155AB4-E22B-48D8-AC11-B43938C4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836488" y="2879034"/>
              <a:ext cx="5173456" cy="7592215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91AB9767-DD4E-42A4-943E-1923015A62C8}"/>
                </a:ext>
              </a:extLst>
            </p:cNvPr>
            <p:cNvSpPr txBox="1"/>
            <p:nvPr/>
          </p:nvSpPr>
          <p:spPr>
            <a:xfrm>
              <a:off x="11757166" y="194768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 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客製化最愛餐廳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705600" y="0"/>
            <a:ext cx="1189797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聚餐創建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C589788-754D-46CE-88B0-C8C6DBE7EDE6}"/>
              </a:ext>
            </a:extLst>
          </p:cNvPr>
          <p:cNvGrpSpPr/>
          <p:nvPr/>
        </p:nvGrpSpPr>
        <p:grpSpPr>
          <a:xfrm>
            <a:off x="10564331" y="1216777"/>
            <a:ext cx="6667900" cy="8615681"/>
            <a:chOff x="1509991" y="1468950"/>
            <a:chExt cx="6667900" cy="8615681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90FDC88A-7050-41FF-9D7D-95E1C7C0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844537" y="2458380"/>
              <a:ext cx="4471002" cy="7626251"/>
            </a:xfrm>
            <a:prstGeom prst="rect">
              <a:avLst/>
            </a:prstGeom>
          </p:spPr>
        </p:pic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186726C-26E9-4C16-9ABC-633EF02BE477}"/>
                </a:ext>
              </a:extLst>
            </p:cNvPr>
            <p:cNvSpPr txBox="1"/>
            <p:nvPr/>
          </p:nvSpPr>
          <p:spPr>
            <a:xfrm>
              <a:off x="1509991" y="1468950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FC66BD-166B-4DE8-910A-D11E580BFD99}"/>
              </a:ext>
            </a:extLst>
          </p:cNvPr>
          <p:cNvGrpSpPr/>
          <p:nvPr/>
        </p:nvGrpSpPr>
        <p:grpSpPr>
          <a:xfrm>
            <a:off x="10192183" y="1322502"/>
            <a:ext cx="6667900" cy="9020557"/>
            <a:chOff x="9906000" y="1256353"/>
            <a:chExt cx="6667900" cy="9020557"/>
          </a:xfrm>
        </p:grpSpPr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F924E31-ABEE-4D04-B649-1165C14B1794}"/>
                </a:ext>
              </a:extLst>
            </p:cNvPr>
            <p:cNvSpPr txBox="1"/>
            <p:nvPr/>
          </p:nvSpPr>
          <p:spPr>
            <a:xfrm>
              <a:off x="9906000" y="1256353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019E579B-EB53-40C7-873D-2AB0AEEA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122" t="-3366" r="520" b="3366"/>
            <a:stretch/>
          </p:blipFill>
          <p:spPr>
            <a:xfrm>
              <a:off x="10963415" y="2035184"/>
              <a:ext cx="4093266" cy="8241726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1408ADA-1F95-4473-81C9-226950B54FA2}"/>
              </a:ext>
            </a:extLst>
          </p:cNvPr>
          <p:cNvGrpSpPr/>
          <p:nvPr/>
        </p:nvGrpSpPr>
        <p:grpSpPr>
          <a:xfrm>
            <a:off x="10168147" y="1358005"/>
            <a:ext cx="6667900" cy="8408990"/>
            <a:chOff x="11387817" y="1496454"/>
            <a:chExt cx="6667900" cy="840899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EA2D090D-DDE5-4E52-8B9A-62567DA9A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60" t="-4649" r="32182" b="4649"/>
            <a:stretch/>
          </p:blipFill>
          <p:spPr>
            <a:xfrm>
              <a:off x="12675134" y="1663718"/>
              <a:ext cx="4093266" cy="8241726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3934851A-70DB-4330-8FE8-50A0AE39CC8E}"/>
                </a:ext>
              </a:extLst>
            </p:cNvPr>
            <p:cNvSpPr txBox="1"/>
            <p:nvPr/>
          </p:nvSpPr>
          <p:spPr>
            <a:xfrm>
              <a:off x="11387817" y="1496454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6E312AD-4D4A-42C5-AFB6-9385A5CF3A7F}"/>
              </a:ext>
            </a:extLst>
          </p:cNvPr>
          <p:cNvGrpSpPr/>
          <p:nvPr/>
        </p:nvGrpSpPr>
        <p:grpSpPr>
          <a:xfrm>
            <a:off x="10180165" y="1322502"/>
            <a:ext cx="6667900" cy="9099579"/>
            <a:chOff x="11017929" y="648545"/>
            <a:chExt cx="6667900" cy="9099579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567338D7-87BD-4DF2-942F-5D7BC54A5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63080"/>
            <a:stretch/>
          </p:blipFill>
          <p:spPr>
            <a:xfrm>
              <a:off x="11862846" y="1506398"/>
              <a:ext cx="4978067" cy="8241726"/>
            </a:xfrm>
            <a:prstGeom prst="rect">
              <a:avLst/>
            </a:prstGeom>
          </p:spPr>
        </p:pic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282335E8-10FA-4E71-8740-6558E13636BC}"/>
                </a:ext>
              </a:extLst>
            </p:cNvPr>
            <p:cNvSpPr txBox="1"/>
            <p:nvPr/>
          </p:nvSpPr>
          <p:spPr>
            <a:xfrm>
              <a:off x="11017929" y="648545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u="sng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en-US" sz="4500" u="sng" spc="450" dirty="0" err="1">
                  <a:solidFill>
                    <a:schemeClr val="bg1"/>
                  </a:solidFill>
                  <a:ea typeface="王漢宗特黑體 Italics"/>
                </a:rPr>
                <a:t>建立餐廳投票池</a:t>
              </a:r>
              <a:endParaRPr lang="en-US" sz="4500" u="sng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8657D37-ED62-40EA-A12D-12D45EC1CD0C}"/>
              </a:ext>
            </a:extLst>
          </p:cNvPr>
          <p:cNvGrpSpPr/>
          <p:nvPr/>
        </p:nvGrpSpPr>
        <p:grpSpPr>
          <a:xfrm>
            <a:off x="9526459" y="1377055"/>
            <a:ext cx="7333624" cy="8008876"/>
            <a:chOff x="3324262" y="1987606"/>
            <a:chExt cx="7333624" cy="8008876"/>
          </a:xfrm>
        </p:grpSpPr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126C986-BDAC-4F9B-B81D-A9D436C7A64D}"/>
                </a:ext>
              </a:extLst>
            </p:cNvPr>
            <p:cNvSpPr txBox="1"/>
            <p:nvPr/>
          </p:nvSpPr>
          <p:spPr>
            <a:xfrm>
              <a:off x="3324262" y="1987606"/>
              <a:ext cx="7333624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開始投票提示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5D81B184-E0A1-4CCA-B434-E44A9E11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106" y="2778983"/>
              <a:ext cx="5209937" cy="7217499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1B6402E-33FB-417E-B174-C1EDC41EC2BB}"/>
              </a:ext>
            </a:extLst>
          </p:cNvPr>
          <p:cNvGrpSpPr/>
          <p:nvPr/>
        </p:nvGrpSpPr>
        <p:grpSpPr>
          <a:xfrm>
            <a:off x="10192183" y="1322502"/>
            <a:ext cx="6667900" cy="8525950"/>
            <a:chOff x="10384773" y="1704975"/>
            <a:chExt cx="6667900" cy="8525950"/>
          </a:xfrm>
        </p:grpSpPr>
        <p:pic>
          <p:nvPicPr>
            <p:cNvPr id="42" name="Picture 14">
              <a:extLst>
                <a:ext uri="{FF2B5EF4-FFF2-40B4-BE49-F238E27FC236}">
                  <a16:creationId xmlns:a16="http://schemas.microsoft.com/office/drawing/2014/main" id="{AD55E6D8-7B2E-4F29-A0E1-DA00FF46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138051" y="2660749"/>
              <a:ext cx="3797457" cy="7570176"/>
            </a:xfrm>
            <a:prstGeom prst="rect">
              <a:avLst/>
            </a:prstGeom>
          </p:spPr>
        </p:pic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3FC7E555-9D64-44D2-BA48-31BA22FBCE35}"/>
                </a:ext>
              </a:extLst>
            </p:cNvPr>
            <p:cNvSpPr txBox="1"/>
            <p:nvPr/>
          </p:nvSpPr>
          <p:spPr>
            <a:xfrm>
              <a:off x="10384773" y="1704975"/>
              <a:ext cx="666790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FFFFFF"/>
                  </a:solidFill>
                  <a:ea typeface="思源黑体 Italics"/>
                </a:rPr>
                <a:t>▻</a:t>
              </a:r>
              <a:r>
                <a:rPr lang="en-US" sz="4500" spc="450" dirty="0" err="1">
                  <a:solidFill>
                    <a:srgbClr val="FFFFFF"/>
                  </a:solidFill>
                  <a:ea typeface="思源黑体 Italics"/>
                </a:rPr>
                <a:t>建立餐廳投票池</a:t>
              </a:r>
              <a:endParaRPr lang="en-US" sz="4500" spc="450" dirty="0">
                <a:solidFill>
                  <a:srgbClr val="FFFFFF"/>
                </a:solidFill>
                <a:ea typeface="思源黑体 Itali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83B386-CAF6-4116-983F-A3F56F35FF29}"/>
              </a:ext>
            </a:extLst>
          </p:cNvPr>
          <p:cNvGrpSpPr/>
          <p:nvPr/>
        </p:nvGrpSpPr>
        <p:grpSpPr>
          <a:xfrm>
            <a:off x="10280215" y="1331300"/>
            <a:ext cx="6667900" cy="8822159"/>
            <a:chOff x="10241623" y="1262472"/>
            <a:chExt cx="6667900" cy="8822159"/>
          </a:xfrm>
        </p:grpSpPr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83F2B0CA-7811-4628-B2C3-7B0A04FC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982371" y="2120325"/>
              <a:ext cx="5186404" cy="7964306"/>
            </a:xfrm>
            <a:prstGeom prst="rect">
              <a:avLst/>
            </a:prstGeom>
          </p:spPr>
        </p:pic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27E232F4-EB35-48AC-8209-9DD6A4068ADF}"/>
                </a:ext>
              </a:extLst>
            </p:cNvPr>
            <p:cNvSpPr txBox="1"/>
            <p:nvPr/>
          </p:nvSpPr>
          <p:spPr>
            <a:xfrm>
              <a:off x="10241623" y="1262472"/>
              <a:ext cx="66679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▻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分享給朋友</a:t>
              </a:r>
              <a:r>
                <a:rPr lang="en-US" altLang="zh-TW" sz="4500" spc="450" dirty="0">
                  <a:solidFill>
                    <a:schemeClr val="bg1"/>
                  </a:solidFill>
                  <a:ea typeface="王漢宗特黑體 Italics"/>
                </a:rPr>
                <a:t>,</a:t>
              </a:r>
              <a:r>
                <a:rPr lang="zh-TW" altLang="en-US" sz="4500" spc="450" dirty="0">
                  <a:solidFill>
                    <a:schemeClr val="bg1"/>
                  </a:solidFill>
                  <a:ea typeface="王漢宗特黑體 Italics"/>
                </a:rPr>
                <a:t>群組</a:t>
              </a:r>
              <a:endParaRPr lang="en-US" sz="4500" spc="450" dirty="0">
                <a:solidFill>
                  <a:schemeClr val="bg1"/>
                </a:solidFill>
                <a:ea typeface="王漢宗特黑體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8745200" y="9136972"/>
            <a:ext cx="3451642" cy="34516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676976" y="10609822"/>
            <a:ext cx="2136447" cy="213644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491209" y="9405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餐廳投票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2"/>
          <a:srcRect b="17631"/>
          <a:stretch/>
        </p:blipFill>
        <p:spPr>
          <a:xfrm>
            <a:off x="14023495" y="2090473"/>
            <a:ext cx="3981880" cy="66799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rcRect b="17339"/>
          <a:stretch/>
        </p:blipFill>
        <p:spPr>
          <a:xfrm>
            <a:off x="8915400" y="2090473"/>
            <a:ext cx="3914666" cy="670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77359" y="1493027"/>
            <a:ext cx="66679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 dirty="0">
                <a:solidFill>
                  <a:srgbClr val="EFB95D"/>
                </a:solidFill>
                <a:ea typeface="王漢宗特黑體 Italics"/>
              </a:rPr>
              <a:t>▻</a:t>
            </a:r>
            <a:r>
              <a:rPr lang="en-US" sz="4500" spc="450" dirty="0" err="1">
                <a:solidFill>
                  <a:srgbClr val="EFB95D"/>
                </a:solidFill>
                <a:ea typeface="王漢宗特黑體 Italics"/>
              </a:rPr>
              <a:t>滑動式餐廳投票</a:t>
            </a:r>
            <a:endParaRPr lang="en-US" sz="4500" spc="450" dirty="0">
              <a:solidFill>
                <a:srgbClr val="EFB95D"/>
              </a:solidFill>
              <a:ea typeface="王漢宗特黑體 Italics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0DB618C1-50CE-450A-9F5E-96DFEE171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97"/>
          <a:stretch/>
        </p:blipFill>
        <p:spPr>
          <a:xfrm>
            <a:off x="9493734" y="8866405"/>
            <a:ext cx="3981880" cy="1330234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F57B922-41BC-4E9C-9595-8BD408A3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97"/>
          <a:stretch/>
        </p:blipFill>
        <p:spPr>
          <a:xfrm>
            <a:off x="14500972" y="8866405"/>
            <a:ext cx="3914666" cy="1330234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69F6882F-A2AA-4AD5-997D-0623BE2DB0A4}"/>
              </a:ext>
            </a:extLst>
          </p:cNvPr>
          <p:cNvSpPr/>
          <p:nvPr/>
        </p:nvSpPr>
        <p:spPr>
          <a:xfrm>
            <a:off x="18745199" y="-103936"/>
            <a:ext cx="9373207" cy="107518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491209" y="0"/>
            <a:ext cx="1179679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功能說明</a:t>
            </a:r>
            <a:r>
              <a:rPr lang="en-US" sz="9000" dirty="0">
                <a:solidFill>
                  <a:srgbClr val="000000"/>
                </a:solidFill>
                <a:ea typeface="王漢宗特黑體"/>
              </a:rPr>
              <a:t>——</a:t>
            </a:r>
            <a:r>
              <a:rPr lang="en-US" sz="9000" dirty="0" err="1">
                <a:solidFill>
                  <a:srgbClr val="000000"/>
                </a:solidFill>
                <a:ea typeface="王漢宗特黑體"/>
              </a:rPr>
              <a:t>時段投票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1A22D8C-0DA6-45FA-83F0-025CD0294887}"/>
              </a:ext>
            </a:extLst>
          </p:cNvPr>
          <p:cNvGrpSpPr/>
          <p:nvPr/>
        </p:nvGrpSpPr>
        <p:grpSpPr>
          <a:xfrm>
            <a:off x="9538974" y="1406653"/>
            <a:ext cx="8887350" cy="8880347"/>
            <a:chOff x="9538974" y="1406653"/>
            <a:chExt cx="8887350" cy="888034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638687" y="2075176"/>
              <a:ext cx="7787637" cy="821182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538974" y="1406653"/>
              <a:ext cx="6667900" cy="78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450" dirty="0">
                  <a:solidFill>
                    <a:srgbClr val="EFB95D"/>
                  </a:solidFill>
                  <a:ea typeface="王漢宗特黑體 Italics"/>
                </a:rPr>
                <a:t>▻</a:t>
              </a:r>
              <a:r>
                <a:rPr lang="en-US" sz="4500" spc="450" dirty="0" err="1">
                  <a:solidFill>
                    <a:srgbClr val="EFB95D"/>
                  </a:solidFill>
                  <a:ea typeface="王漢宗特黑體 Italics"/>
                </a:rPr>
                <a:t>用餐時段投票</a:t>
              </a:r>
              <a:endParaRPr lang="en-US" sz="4500" spc="450" dirty="0">
                <a:solidFill>
                  <a:srgbClr val="EFB95D"/>
                </a:solidFill>
                <a:ea typeface="王漢宗特黑體 Italics"/>
              </a:endParaRPr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6CCDDE8D-A9B0-4B7A-A74B-53E092CC42DF}"/>
              </a:ext>
            </a:extLst>
          </p:cNvPr>
          <p:cNvSpPr/>
          <p:nvPr/>
        </p:nvSpPr>
        <p:spPr>
          <a:xfrm>
            <a:off x="19620417" y="-53984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29" name="Group 7">
            <a:extLst>
              <a:ext uri="{FF2B5EF4-FFF2-40B4-BE49-F238E27FC236}">
                <a16:creationId xmlns:a16="http://schemas.microsoft.com/office/drawing/2014/main" id="{968B4EAF-6B37-4833-9D18-793C502167F7}"/>
              </a:ext>
            </a:extLst>
          </p:cNvPr>
          <p:cNvGrpSpPr/>
          <p:nvPr/>
        </p:nvGrpSpPr>
        <p:grpSpPr>
          <a:xfrm rot="5400000">
            <a:off x="18973800" y="9639300"/>
            <a:ext cx="3451642" cy="3451642"/>
            <a:chOff x="0" y="0"/>
            <a:chExt cx="6350000" cy="6350000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C51655A8-8ECD-49B3-B7F4-1D2A13000F3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43E959-3EEF-4985-AA73-E8F7F002E3F9}"/>
              </a:ext>
            </a:extLst>
          </p:cNvPr>
          <p:cNvGrpSpPr/>
          <p:nvPr/>
        </p:nvGrpSpPr>
        <p:grpSpPr>
          <a:xfrm>
            <a:off x="17905576" y="11112150"/>
            <a:ext cx="2136447" cy="2136447"/>
            <a:chOff x="0" y="0"/>
            <a:chExt cx="6350000" cy="6350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507740C8-936B-468A-A9F8-6AF4AA6A523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380DDAA-0BC9-4A96-8D70-D96233965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305" y="7262174"/>
            <a:ext cx="1102456" cy="110245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350176" y="0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610198" y="-64575"/>
            <a:ext cx="9113185" cy="151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dirty="0">
                <a:solidFill>
                  <a:srgbClr val="000000"/>
                </a:solidFill>
                <a:ea typeface="王漢宗特黑體"/>
              </a:rPr>
              <a:t>完整的回饋體驗</a:t>
            </a:r>
            <a:endParaRPr lang="en-US" sz="9000" dirty="0">
              <a:solidFill>
                <a:srgbClr val="000000"/>
              </a:solidFill>
              <a:ea typeface="王漢宗特黑體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66914" y="2473393"/>
            <a:ext cx="3503619" cy="758564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84773" y="1704975"/>
            <a:ext cx="666790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450">
                <a:solidFill>
                  <a:srgbClr val="FFFFFF"/>
                </a:solidFill>
                <a:ea typeface="思源黑体 Italics"/>
              </a:rPr>
              <a:t>▻圖像化投票結果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58F5B0-6E5E-4A7A-974E-3C93DDB24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52" y="-2281936"/>
            <a:ext cx="1965521" cy="196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592800" y="-232429"/>
            <a:ext cx="9373207" cy="107518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877154" y="-603349"/>
            <a:ext cx="3264098" cy="326409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931" y="1564200"/>
            <a:ext cx="2193097" cy="21930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168775" y="7805701"/>
            <a:ext cx="3451642" cy="345164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100551" y="9278551"/>
            <a:ext cx="2136447" cy="21364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773191-9609-468B-B08A-05DEC1267ADC}"/>
              </a:ext>
            </a:extLst>
          </p:cNvPr>
          <p:cNvSpPr txBox="1"/>
          <p:nvPr/>
        </p:nvSpPr>
        <p:spPr>
          <a:xfrm>
            <a:off x="6291110" y="6819900"/>
            <a:ext cx="5705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latin typeface="王漢宗特黑體" panose="02020500000000000000" charset="-120"/>
                <a:ea typeface="王漢宗特黑體" panose="02020500000000000000" charset="-120"/>
              </a:rPr>
              <a:t>用戶回饋</a:t>
            </a:r>
            <a:endParaRPr lang="en-US" altLang="zh-TW" sz="80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CFAFAF8-7FA4-4695-B964-830464A8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78" y="2588367"/>
            <a:ext cx="3931042" cy="393104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8C125AC-BB9C-4133-ADDD-67BCF9AA9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77" y="4955444"/>
            <a:ext cx="2338568" cy="2338568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B1392C0-2A05-477C-BB12-B57F51E01508}"/>
              </a:ext>
            </a:extLst>
          </p:cNvPr>
          <p:cNvCxnSpPr>
            <a:cxnSpLocks/>
          </p:cNvCxnSpPr>
          <p:nvPr/>
        </p:nvCxnSpPr>
        <p:spPr>
          <a:xfrm>
            <a:off x="4800600" y="4955444"/>
            <a:ext cx="0" cy="0"/>
          </a:xfrm>
          <a:prstGeom prst="line">
            <a:avLst/>
          </a:prstGeom>
          <a:ln w="7620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F6B0604-B0F4-4FA7-BB0C-57389B0E6DAE}"/>
              </a:ext>
            </a:extLst>
          </p:cNvPr>
          <p:cNvSpPr txBox="1"/>
          <p:nvPr/>
        </p:nvSpPr>
        <p:spPr>
          <a:xfrm>
            <a:off x="-2960535" y="1826367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C5AC9E-F26D-4C0C-B877-723BCCF7E4F1}"/>
              </a:ext>
            </a:extLst>
          </p:cNvPr>
          <p:cNvSpPr txBox="1"/>
          <p:nvPr/>
        </p:nvSpPr>
        <p:spPr>
          <a:xfrm>
            <a:off x="-2907783" y="380204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5C164B8-1EFD-4A27-A8A6-17A459981E1D}"/>
              </a:ext>
            </a:extLst>
          </p:cNvPr>
          <p:cNvSpPr txBox="1"/>
          <p:nvPr/>
        </p:nvSpPr>
        <p:spPr>
          <a:xfrm>
            <a:off x="-2907783" y="5785156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2291D08-1812-4E2B-9064-C4AB961C43E4}"/>
              </a:ext>
            </a:extLst>
          </p:cNvPr>
          <p:cNvSpPr txBox="1"/>
          <p:nvPr/>
        </p:nvSpPr>
        <p:spPr>
          <a:xfrm>
            <a:off x="-2896060" y="7768271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0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8D0105-1E4D-433A-9918-188BD6EEE26A}"/>
              </a:ext>
            </a:extLst>
          </p:cNvPr>
          <p:cNvSpPr txBox="1"/>
          <p:nvPr/>
        </p:nvSpPr>
        <p:spPr>
          <a:xfrm>
            <a:off x="2295219" y="1729381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流暢度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8E5E2-1BDB-4455-B89F-A2948DBB30FE}"/>
              </a:ext>
            </a:extLst>
          </p:cNvPr>
          <p:cNvSpPr txBox="1"/>
          <p:nvPr/>
        </p:nvSpPr>
        <p:spPr>
          <a:xfrm>
            <a:off x="2347971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設計感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E2E94F-C1B8-418E-9FF8-E75CF0448068}"/>
              </a:ext>
            </a:extLst>
          </p:cNvPr>
          <p:cNvSpPr txBox="1"/>
          <p:nvPr/>
        </p:nvSpPr>
        <p:spPr>
          <a:xfrm>
            <a:off x="2347971" y="5688170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實用度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09E7F6D-7CB3-4EC0-857A-EB60BCCD68F0}"/>
              </a:ext>
            </a:extLst>
          </p:cNvPr>
          <p:cNvSpPr txBox="1"/>
          <p:nvPr/>
        </p:nvSpPr>
        <p:spPr>
          <a:xfrm>
            <a:off x="2359694" y="767128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易操作</a:t>
            </a:r>
            <a:endParaRPr lang="en-US" altLang="zh-TW" sz="4400" dirty="0"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FC49E87-F225-42B6-B8FE-83B5D67F6E8D}"/>
              </a:ext>
            </a:extLst>
          </p:cNvPr>
          <p:cNvCxnSpPr/>
          <p:nvPr/>
        </p:nvCxnSpPr>
        <p:spPr>
          <a:xfrm>
            <a:off x="4800600" y="1683840"/>
            <a:ext cx="0" cy="69193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A31C9A6-2C38-4DFA-B3EF-86F17556FE9F}"/>
              </a:ext>
            </a:extLst>
          </p:cNvPr>
          <p:cNvSpPr/>
          <p:nvPr/>
        </p:nvSpPr>
        <p:spPr>
          <a:xfrm>
            <a:off x="5133673" y="3913200"/>
            <a:ext cx="74988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FFA0FB-271F-4E22-A2BF-563B41BF41C6}"/>
              </a:ext>
            </a:extLst>
          </p:cNvPr>
          <p:cNvSpPr txBox="1"/>
          <p:nvPr/>
        </p:nvSpPr>
        <p:spPr>
          <a:xfrm>
            <a:off x="14859000" y="7641188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75.0%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63AA57-F2EA-4705-8E6A-B1BCF52D0D36}"/>
              </a:ext>
            </a:extLst>
          </p:cNvPr>
          <p:cNvSpPr txBox="1"/>
          <p:nvPr/>
        </p:nvSpPr>
        <p:spPr>
          <a:xfrm>
            <a:off x="14829692" y="5688170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79.2%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767D017-E9EF-4F4D-B385-9080BDAA13EB}"/>
              </a:ext>
            </a:extLst>
          </p:cNvPr>
          <p:cNvSpPr txBox="1"/>
          <p:nvPr/>
        </p:nvSpPr>
        <p:spPr>
          <a:xfrm>
            <a:off x="14798314" y="1723195"/>
            <a:ext cx="1962757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87.5%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5031D8-BB1E-40BB-B29C-9C5992A79507}"/>
              </a:ext>
            </a:extLst>
          </p:cNvPr>
          <p:cNvSpPr txBox="1"/>
          <p:nvPr/>
        </p:nvSpPr>
        <p:spPr>
          <a:xfrm>
            <a:off x="14798313" y="3705055"/>
            <a:ext cx="1962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王漢宗特黑體" panose="02020500000000000000" charset="-120"/>
                <a:ea typeface="王漢宗特黑體" panose="02020500000000000000" charset="-120"/>
              </a:rPr>
              <a:t>83.3%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C548B-B5B3-4AC6-BEA5-717DCC5B9137}"/>
              </a:ext>
            </a:extLst>
          </p:cNvPr>
          <p:cNvSpPr/>
          <p:nvPr/>
        </p:nvSpPr>
        <p:spPr>
          <a:xfrm>
            <a:off x="5111262" y="7861785"/>
            <a:ext cx="6750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D7F3CC-3579-49AB-BFB2-7ED414E8040C}"/>
              </a:ext>
            </a:extLst>
          </p:cNvPr>
          <p:cNvSpPr/>
          <p:nvPr/>
        </p:nvSpPr>
        <p:spPr>
          <a:xfrm>
            <a:off x="5111262" y="5868466"/>
            <a:ext cx="71280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EBA692-C9CC-4949-8318-7D3F50A93EE0}"/>
              </a:ext>
            </a:extLst>
          </p:cNvPr>
          <p:cNvSpPr/>
          <p:nvPr/>
        </p:nvSpPr>
        <p:spPr>
          <a:xfrm>
            <a:off x="5111261" y="1919881"/>
            <a:ext cx="7876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6A314E93-F23F-4F67-8E50-6284AA0CF292}"/>
              </a:ext>
            </a:extLst>
          </p:cNvPr>
          <p:cNvGrpSpPr/>
          <p:nvPr/>
        </p:nvGrpSpPr>
        <p:grpSpPr>
          <a:xfrm rot="5400000">
            <a:off x="-2819400" y="-3086100"/>
            <a:ext cx="3264098" cy="3264098"/>
            <a:chOff x="0" y="0"/>
            <a:chExt cx="6350000" cy="63500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55853E80-D8D2-4942-8C9B-25F69EFA8B2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8" name="Group 5">
            <a:extLst>
              <a:ext uri="{FF2B5EF4-FFF2-40B4-BE49-F238E27FC236}">
                <a16:creationId xmlns:a16="http://schemas.microsoft.com/office/drawing/2014/main" id="{B8048A59-703C-4445-9ED0-4F4EF3611B8E}"/>
              </a:ext>
            </a:extLst>
          </p:cNvPr>
          <p:cNvGrpSpPr/>
          <p:nvPr/>
        </p:nvGrpSpPr>
        <p:grpSpPr>
          <a:xfrm>
            <a:off x="-2895177" y="-918551"/>
            <a:ext cx="2193097" cy="2193097"/>
            <a:chOff x="0" y="0"/>
            <a:chExt cx="6350000" cy="6350000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E32D1D1-BB40-45CF-B54E-7951566071D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0" name="Group 7">
            <a:extLst>
              <a:ext uri="{FF2B5EF4-FFF2-40B4-BE49-F238E27FC236}">
                <a16:creationId xmlns:a16="http://schemas.microsoft.com/office/drawing/2014/main" id="{8527EDCF-B9AF-416E-84C7-C5AA30D12E5E}"/>
              </a:ext>
            </a:extLst>
          </p:cNvPr>
          <p:cNvGrpSpPr/>
          <p:nvPr/>
        </p:nvGrpSpPr>
        <p:grpSpPr>
          <a:xfrm rot="5400000">
            <a:off x="19373809" y="9258300"/>
            <a:ext cx="3451642" cy="3451642"/>
            <a:chOff x="0" y="0"/>
            <a:chExt cx="6350000" cy="6350000"/>
          </a:xfrm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ADC27775-7AAA-4239-9540-BE3FCC12B5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4B1B21A0-93A6-41CE-B61C-1748F0082917}"/>
              </a:ext>
            </a:extLst>
          </p:cNvPr>
          <p:cNvGrpSpPr/>
          <p:nvPr/>
        </p:nvGrpSpPr>
        <p:grpSpPr>
          <a:xfrm>
            <a:off x="18305585" y="10731150"/>
            <a:ext cx="2136447" cy="2136447"/>
            <a:chOff x="0" y="0"/>
            <a:chExt cx="6350000" cy="63500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99DECD3-AAE5-41C7-B182-DBB24F8C155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21834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004" y="7598596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409926" y="-1350641"/>
            <a:ext cx="2379341" cy="237934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599596" y="-1050104"/>
            <a:ext cx="3319407" cy="331940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426" y="3905250"/>
            <a:ext cx="13259147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50707"/>
                </a:solidFill>
                <a:ea typeface="王漢宗特黑體"/>
              </a:rPr>
              <a:t>拿起你的手機，</a:t>
            </a:r>
          </a:p>
          <a:p>
            <a:pPr>
              <a:lnSpc>
                <a:spcPts val="8640"/>
              </a:lnSpc>
            </a:pPr>
            <a:r>
              <a:rPr lang="en-US" sz="7200">
                <a:solidFill>
                  <a:srgbClr val="050707"/>
                </a:solidFill>
                <a:ea typeface="王漢宗特黑體"/>
              </a:rPr>
              <a:t>準備好與</a:t>
            </a:r>
            <a:r>
              <a:rPr lang="en-US" sz="7200">
                <a:solidFill>
                  <a:srgbClr val="EF5241"/>
                </a:solidFill>
                <a:latin typeface="王漢宗特黑體 Bold"/>
              </a:rPr>
              <a:t>EAT</a:t>
            </a:r>
            <a:r>
              <a:rPr lang="en-US" sz="7200">
                <a:solidFill>
                  <a:srgbClr val="FFFFFF"/>
                </a:solidFill>
                <a:latin typeface="王漢宗特黑體 Bold"/>
              </a:rPr>
              <a:t>ender</a:t>
            </a:r>
            <a:r>
              <a:rPr lang="en-US" sz="7200">
                <a:solidFill>
                  <a:srgbClr val="050707"/>
                </a:solidFill>
                <a:ea typeface="王漢宗特黑體"/>
              </a:rPr>
              <a:t>來一場邂逅...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8733" y="9468338"/>
            <a:ext cx="2379341" cy="23793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8D998A42-145E-4BDC-8AEB-0FB00F1678D5}"/>
              </a:ext>
            </a:extLst>
          </p:cNvPr>
          <p:cNvSpPr/>
          <p:nvPr/>
        </p:nvSpPr>
        <p:spPr>
          <a:xfrm>
            <a:off x="-3125617" y="-350558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D765FF0E-EA90-4C5D-BAF2-36A968663B29}"/>
              </a:ext>
            </a:extLst>
          </p:cNvPr>
          <p:cNvSpPr/>
          <p:nvPr/>
        </p:nvSpPr>
        <p:spPr>
          <a:xfrm>
            <a:off x="18899874" y="-160971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B37B6B77-9ADE-48B8-94B9-3204C0C12C6F}"/>
              </a:ext>
            </a:extLst>
          </p:cNvPr>
          <p:cNvGrpSpPr>
            <a:grpSpLocks noChangeAspect="1"/>
          </p:cNvGrpSpPr>
          <p:nvPr/>
        </p:nvGrpSpPr>
        <p:grpSpPr>
          <a:xfrm>
            <a:off x="-1285886" y="-3477608"/>
            <a:ext cx="2571771" cy="2571760"/>
            <a:chOff x="0" y="0"/>
            <a:chExt cx="6350000" cy="6349975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A4E233D5-F8E3-4632-9070-A933BE2C245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0E40C593-5572-4DF3-9FFA-2EBC98C8B697}"/>
              </a:ext>
            </a:extLst>
          </p:cNvPr>
          <p:cNvGrpSpPr>
            <a:grpSpLocks noChangeAspect="1"/>
          </p:cNvGrpSpPr>
          <p:nvPr/>
        </p:nvGrpSpPr>
        <p:grpSpPr>
          <a:xfrm>
            <a:off x="-5256551" y="3631350"/>
            <a:ext cx="2571771" cy="2571760"/>
            <a:chOff x="0" y="0"/>
            <a:chExt cx="6350000" cy="634997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D3CD3C4-ACD8-4477-96DB-3A904282D01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FF4C86EF-038F-441C-90F0-E0046FBC663F}"/>
              </a:ext>
            </a:extLst>
          </p:cNvPr>
          <p:cNvGrpSpPr>
            <a:grpSpLocks noChangeAspect="1"/>
          </p:cNvGrpSpPr>
          <p:nvPr/>
        </p:nvGrpSpPr>
        <p:grpSpPr>
          <a:xfrm>
            <a:off x="6019800" y="11696700"/>
            <a:ext cx="2571771" cy="2571760"/>
            <a:chOff x="0" y="0"/>
            <a:chExt cx="6350000" cy="634997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31766A4-5BFB-4FC1-A407-C403D9F9418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19" name="Group 25">
            <a:extLst>
              <a:ext uri="{FF2B5EF4-FFF2-40B4-BE49-F238E27FC236}">
                <a16:creationId xmlns:a16="http://schemas.microsoft.com/office/drawing/2014/main" id="{C5AE16E1-61A4-4BC4-9FE8-5D62F1CD9FFD}"/>
              </a:ext>
            </a:extLst>
          </p:cNvPr>
          <p:cNvGrpSpPr>
            <a:grpSpLocks noChangeAspect="1"/>
          </p:cNvGrpSpPr>
          <p:nvPr/>
        </p:nvGrpSpPr>
        <p:grpSpPr>
          <a:xfrm>
            <a:off x="20497800" y="8435282"/>
            <a:ext cx="2571771" cy="2571760"/>
            <a:chOff x="0" y="0"/>
            <a:chExt cx="6350000" cy="6349975"/>
          </a:xfrm>
        </p:grpSpPr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3AE8CC21-A6EA-455A-8053-1B1F88542CF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grpSp>
        <p:nvGrpSpPr>
          <p:cNvPr id="31" name="Group 20">
            <a:extLst>
              <a:ext uri="{FF2B5EF4-FFF2-40B4-BE49-F238E27FC236}">
                <a16:creationId xmlns:a16="http://schemas.microsoft.com/office/drawing/2014/main" id="{03130053-AADA-481C-A4CA-A05AEA3EE1A4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00" y="-3544733"/>
            <a:ext cx="2571771" cy="2571760"/>
            <a:chOff x="0" y="0"/>
            <a:chExt cx="6350000" cy="6349975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6F395C6D-D970-4150-85CF-B6E00D2BDFA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56" b="-15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640F4C21-191B-4195-A4E5-3BD4AAC835D1}"/>
              </a:ext>
            </a:extLst>
          </p:cNvPr>
          <p:cNvGrpSpPr/>
          <p:nvPr/>
        </p:nvGrpSpPr>
        <p:grpSpPr>
          <a:xfrm rot="5400000">
            <a:off x="-5782649" y="-4457700"/>
            <a:ext cx="5782649" cy="5782649"/>
            <a:chOff x="0" y="0"/>
            <a:chExt cx="6350000" cy="6350000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8DAA2-DCEA-40D1-83AD-01AA91E437E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BDFC2516-4332-4A36-9AB2-7B9E6F2EF213}"/>
              </a:ext>
            </a:extLst>
          </p:cNvPr>
          <p:cNvGrpSpPr/>
          <p:nvPr/>
        </p:nvGrpSpPr>
        <p:grpSpPr>
          <a:xfrm>
            <a:off x="-1813271" y="-3938253"/>
            <a:ext cx="3626541" cy="3626541"/>
            <a:chOff x="0" y="0"/>
            <a:chExt cx="6350000" cy="6350000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A0024717-4480-435A-926F-33ECDCE45E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6C1562F3-2701-40BF-9DF0-EB518ABB7A95}"/>
              </a:ext>
            </a:extLst>
          </p:cNvPr>
          <p:cNvSpPr/>
          <p:nvPr/>
        </p:nvSpPr>
        <p:spPr>
          <a:xfrm>
            <a:off x="19359433" y="-175280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22B674F6-9E74-4671-B36B-77A5D6C2A4C2}"/>
              </a:ext>
            </a:extLst>
          </p:cNvPr>
          <p:cNvGrpSpPr/>
          <p:nvPr/>
        </p:nvGrpSpPr>
        <p:grpSpPr>
          <a:xfrm rot="5400000">
            <a:off x="18899024" y="9614250"/>
            <a:ext cx="3451642" cy="3451642"/>
            <a:chOff x="0" y="0"/>
            <a:chExt cx="6350000" cy="63500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100717B-8D9E-460B-8C0E-80648E50299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FAED91BB-60D4-45D9-8C5F-0F8A72C26DDE}"/>
              </a:ext>
            </a:extLst>
          </p:cNvPr>
          <p:cNvGrpSpPr/>
          <p:nvPr/>
        </p:nvGrpSpPr>
        <p:grpSpPr>
          <a:xfrm>
            <a:off x="17830800" y="11087100"/>
            <a:ext cx="2136447" cy="2136447"/>
            <a:chOff x="0" y="0"/>
            <a:chExt cx="6350000" cy="63500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97ED7AF-CF82-43D4-8CF8-ED6E356DF88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2BBB0F-9E5C-454C-B545-B9ECF6EB92F5}"/>
              </a:ext>
            </a:extLst>
          </p:cNvPr>
          <p:cNvSpPr txBox="1"/>
          <p:nvPr/>
        </p:nvSpPr>
        <p:spPr>
          <a:xfrm>
            <a:off x="2574743" y="2933700"/>
            <a:ext cx="2584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約</a:t>
            </a:r>
            <a:r>
              <a:rPr lang="zh-TW" altLang="en-US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聚餐</a:t>
            </a:r>
            <a:endParaRPr lang="en-US" altLang="zh-TW" sz="4400" dirty="0">
              <a:solidFill>
                <a:srgbClr val="EF524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5241"/>
                </a:solidFill>
                <a:latin typeface="王漢宗特黑體" panose="02020500000000000000" charset="-120"/>
                <a:ea typeface="王漢宗特黑體" panose="02020500000000000000" charset="-120"/>
              </a:rPr>
              <a:t>58.3%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1A67629-868E-4146-B0BA-4FAE7984A087}"/>
              </a:ext>
            </a:extLst>
          </p:cNvPr>
          <p:cNvSpPr txBox="1"/>
          <p:nvPr/>
        </p:nvSpPr>
        <p:spPr>
          <a:xfrm>
            <a:off x="13625141" y="6597021"/>
            <a:ext cx="2125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王漢宗特黑體" panose="02020500000000000000" charset="-120"/>
                <a:ea typeface="王漢宗特黑體" panose="02020500000000000000" charset="-120"/>
              </a:rPr>
              <a:t>找</a:t>
            </a:r>
            <a:r>
              <a:rPr lang="zh-TW" altLang="en-US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餐廳</a:t>
            </a:r>
            <a:endParaRPr lang="en-US" altLang="zh-TW" sz="4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 algn="ctr"/>
            <a:r>
              <a:rPr lang="en-US" altLang="zh-TW" sz="4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41.7%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AE1F5A0-BFD3-4C59-8FB6-BAF436E50FDD}"/>
              </a:ext>
            </a:extLst>
          </p:cNvPr>
          <p:cNvGrpSpPr/>
          <p:nvPr/>
        </p:nvGrpSpPr>
        <p:grpSpPr>
          <a:xfrm>
            <a:off x="6277352" y="2542041"/>
            <a:ext cx="5733296" cy="5486876"/>
            <a:chOff x="6303162" y="2574279"/>
            <a:chExt cx="5733296" cy="548687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3564778-5A3C-483D-B39D-F983A305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162" y="2574279"/>
              <a:ext cx="5084505" cy="548687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47E56D-A005-4AC4-B229-E4D2D381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81" y="2574279"/>
              <a:ext cx="5133277" cy="5346655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E48CAC-7BEC-4D7F-AF1E-7308BF567AD7}"/>
              </a:ext>
            </a:extLst>
          </p:cNvPr>
          <p:cNvSpPr txBox="1"/>
          <p:nvPr/>
        </p:nvSpPr>
        <p:spPr>
          <a:xfrm>
            <a:off x="6740805" y="4753703"/>
            <a:ext cx="4806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Where to</a:t>
            </a:r>
            <a:r>
              <a:rPr lang="zh-TW" altLang="en-US" sz="5400" dirty="0"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en-US" altLang="zh-TW" sz="5400" dirty="0">
                <a:latin typeface="王漢宗特黑體" panose="02020500000000000000" charset="-120"/>
                <a:ea typeface="王漢宗特黑體" panose="02020500000000000000" charset="-120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9687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5739456" y="1537930"/>
            <a:ext cx="485775" cy="48577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739456" y="3779718"/>
            <a:ext cx="485775" cy="4857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739456" y="6021507"/>
            <a:ext cx="485775" cy="4857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035749"/>
            <a:ext cx="9459499" cy="2157809"/>
            <a:chOff x="0" y="-85725"/>
            <a:chExt cx="12612666" cy="28770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12596583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850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未來展望</a:t>
              </a:r>
              <a:endParaRPr lang="en-US" sz="850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76" y="1868025"/>
              <a:ext cx="12596590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450">
                  <a:solidFill>
                    <a:srgbClr val="EFB95D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更直觀的操作，更貼近生活的功能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1164074"/>
            <a:ext cx="5886928" cy="1158531"/>
            <a:chOff x="0" y="-47625"/>
            <a:chExt cx="7849237" cy="15447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849237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7400"/>
              <a:ext cx="7849237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zh-TW" altLang="en-US" sz="3000" spc="30" dirty="0">
                  <a:ea typeface="王漢宗特黑體"/>
                </a:rPr>
                <a:t>持續蒐集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用戶回饋，</a:t>
              </a:r>
              <a:r>
                <a:rPr lang="zh-TW" altLang="en-US" sz="3000" spc="30" dirty="0">
                  <a:solidFill>
                    <a:srgbClr val="FF0000"/>
                  </a:solidFill>
                  <a:ea typeface="王漢宗特黑體"/>
                </a:rPr>
                <a:t>改善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使用體驗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94074" y="3405862"/>
            <a:ext cx="9736854" cy="1158531"/>
            <a:chOff x="0" y="-47625"/>
            <a:chExt cx="12982472" cy="15447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12982472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7400"/>
              <a:ext cx="12982472" cy="709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垂直</a:t>
              </a:r>
              <a:r>
                <a:rPr lang="en-US" sz="3000" spc="30" dirty="0" err="1">
                  <a:solidFill>
                    <a:srgbClr val="FF0000"/>
                  </a:solidFill>
                  <a:ea typeface="王漢宗特黑體"/>
                </a:rPr>
                <a:t>整合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約餐行為中各項環節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——</a:t>
              </a:r>
              <a:r>
                <a:rPr lang="en-US" sz="3000" spc="30" dirty="0" err="1">
                  <a:solidFill>
                    <a:srgbClr val="050707"/>
                  </a:solidFill>
                  <a:ea typeface="王漢宗特黑體"/>
                </a:rPr>
                <a:t>分帳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、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即時評價</a:t>
              </a:r>
              <a:r>
                <a:rPr lang="en-US" sz="3000" spc="30" dirty="0">
                  <a:solidFill>
                    <a:srgbClr val="050707"/>
                  </a:solidFill>
                  <a:ea typeface="王漢宗特黑體"/>
                </a:rPr>
                <a:t> …</a:t>
              </a:r>
              <a:r>
                <a:rPr lang="zh-TW" altLang="en-US" sz="3000" spc="30" dirty="0">
                  <a:solidFill>
                    <a:srgbClr val="050707"/>
                  </a:solidFill>
                  <a:ea typeface="王漢宗特黑體"/>
                </a:rPr>
                <a:t>等</a:t>
              </a:r>
              <a:endParaRPr lang="en-US" sz="3000" spc="30" dirty="0">
                <a:solidFill>
                  <a:srgbClr val="050707"/>
                </a:solidFill>
                <a:ea typeface="王漢宗特黑體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08854" y="5647650"/>
            <a:ext cx="11322074" cy="1150964"/>
            <a:chOff x="0" y="-47625"/>
            <a:chExt cx="15096099" cy="153461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15096099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200"/>
                </a:lnSpc>
              </a:pPr>
              <a:r>
                <a:rPr lang="en-US" sz="4000" spc="400">
                  <a:solidFill>
                    <a:srgbClr val="EFB95D"/>
                  </a:solidFill>
                  <a:latin typeface="Poppins Light Bold"/>
                </a:rPr>
                <a:t>STEP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7400"/>
              <a:ext cx="15096099" cy="699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和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FoodPanda、Uber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 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Eats</a:t>
              </a:r>
              <a:r>
                <a:rPr lang="en-US" sz="3000" spc="30" dirty="0" err="1">
                  <a:solidFill>
                    <a:srgbClr val="FF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合作</a:t>
              </a:r>
              <a:r>
                <a:rPr lang="en-US" sz="3000" spc="30" dirty="0" err="1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，提供更方便的點餐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新</a:t>
              </a:r>
              <a:r>
                <a:rPr 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選</a:t>
              </a:r>
              <a:r>
                <a:rPr lang="zh-TW" altLang="en-US" sz="3000" spc="30" dirty="0">
                  <a:solidFill>
                    <a:srgbClr val="050707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擇</a:t>
              </a:r>
              <a:endParaRPr lang="en-US" sz="3000" spc="30" dirty="0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-1494518" y="-1304018"/>
            <a:ext cx="5782649" cy="578264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474860" y="-784571"/>
            <a:ext cx="3626541" cy="3626541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5C721D39-3DAF-4420-B3DD-0041A85BFF32}"/>
              </a:ext>
            </a:extLst>
          </p:cNvPr>
          <p:cNvSpPr/>
          <p:nvPr/>
        </p:nvSpPr>
        <p:spPr>
          <a:xfrm>
            <a:off x="1873935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2235" y="5427785"/>
            <a:ext cx="57154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 dirty="0" err="1">
                <a:solidFill>
                  <a:srgbClr val="EF5241"/>
                </a:solidFill>
                <a:latin typeface="Poppins Bold Bold"/>
              </a:rPr>
              <a:t>EAT</a:t>
            </a:r>
            <a:r>
              <a:rPr lang="en-US" sz="8999" dirty="0" err="1">
                <a:solidFill>
                  <a:srgbClr val="EFB95D"/>
                </a:solidFill>
                <a:latin typeface="Poppins Bold Bold"/>
              </a:rPr>
              <a:t>ender</a:t>
            </a:r>
            <a:endParaRPr lang="en-US" sz="8999" dirty="0">
              <a:solidFill>
                <a:srgbClr val="EFB95D"/>
              </a:solidFill>
              <a:latin typeface="Poppins Bold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1494518" y="-1304018"/>
            <a:ext cx="4665437" cy="466543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244688" y="1991495"/>
            <a:ext cx="2489377" cy="248937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020128" y="1639070"/>
            <a:ext cx="5048650" cy="62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加入</a:t>
            </a:r>
            <a:r>
              <a:rPr lang="en-US" sz="4000" spc="400" dirty="0" err="1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好友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45566" y="4791075"/>
            <a:ext cx="572321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 err="1">
                <a:solidFill>
                  <a:srgbClr val="EF5241"/>
                </a:solidFill>
                <a:latin typeface="Poppins Medium Bold"/>
              </a:rPr>
              <a:t>EA</a:t>
            </a:r>
            <a:r>
              <a:rPr lang="en-US" sz="4000" spc="400" dirty="0" err="1">
                <a:solidFill>
                  <a:srgbClr val="FF0000"/>
                </a:solidFill>
                <a:latin typeface="Poppins Medium Bold"/>
              </a:rPr>
              <a:t>T</a:t>
            </a:r>
            <a:r>
              <a:rPr lang="en-US" sz="4000" spc="400" dirty="0" err="1">
                <a:solidFill>
                  <a:srgbClr val="EFB95D"/>
                </a:solidFill>
                <a:latin typeface="Poppins Medium Bold"/>
              </a:rPr>
              <a:t>ender</a:t>
            </a:r>
            <a:r>
              <a:rPr lang="en-US" sz="4000" spc="400" dirty="0" err="1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官方網站</a:t>
            </a:r>
            <a:endParaRPr lang="en-US" sz="4000" spc="400" dirty="0">
              <a:solidFill>
                <a:srgbClr val="EFB95D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82028" y="7820840"/>
            <a:ext cx="5048650" cy="63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4000" spc="400" dirty="0">
                <a:solidFill>
                  <a:srgbClr val="EFB95D"/>
                </a:solidFill>
                <a:latin typeface="王漢宗特黑體" panose="02020500000000000000" charset="-120"/>
                <a:ea typeface="王漢宗特黑體" panose="02020500000000000000" charset="-120"/>
              </a:rPr>
              <a:t>Source Code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5982343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994" b="1926"/>
          <a:stretch>
            <a:fillRect/>
          </a:stretch>
        </p:blipFill>
        <p:spPr>
          <a:xfrm>
            <a:off x="13640278" y="428207"/>
            <a:ext cx="3220656" cy="31265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265" t="1926" r="265"/>
          <a:stretch>
            <a:fillRect/>
          </a:stretch>
        </p:blipFill>
        <p:spPr>
          <a:xfrm>
            <a:off x="13640278" y="3653959"/>
            <a:ext cx="3220656" cy="31754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2258" b="2202"/>
          <a:stretch>
            <a:fillRect/>
          </a:stretch>
        </p:blipFill>
        <p:spPr>
          <a:xfrm>
            <a:off x="13640278" y="6915154"/>
            <a:ext cx="3220656" cy="307697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76400" y="7025135"/>
            <a:ext cx="4419600" cy="1736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加</a:t>
            </a:r>
            <a:r>
              <a:rPr lang="en-US" sz="5000" dirty="0" err="1">
                <a:solidFill>
                  <a:srgbClr val="00B900"/>
                </a:solidFill>
                <a:latin typeface="王漢宗特黑體"/>
              </a:rPr>
              <a:t>LINE</a:t>
            </a:r>
            <a:r>
              <a:rPr lang="en-US" sz="5000" dirty="0" err="1">
                <a:solidFill>
                  <a:srgbClr val="000000"/>
                </a:solidFill>
                <a:ea typeface="王漢宗特黑體"/>
              </a:rPr>
              <a:t>約吃飯</a:t>
            </a:r>
            <a:endParaRPr lang="en-US" sz="5000" dirty="0">
              <a:solidFill>
                <a:srgbClr val="000000"/>
              </a:solidFill>
              <a:ea typeface="王漢宗特黑體"/>
            </a:endParaRPr>
          </a:p>
          <a:p>
            <a:pPr>
              <a:lnSpc>
                <a:spcPts val="7000"/>
              </a:lnSpc>
            </a:pPr>
            <a:r>
              <a:rPr lang="en-US" sz="4999" dirty="0" err="1">
                <a:solidFill>
                  <a:srgbClr val="EF5241"/>
                </a:solidFill>
                <a:ea typeface="王漢宗特黑體"/>
              </a:rPr>
              <a:t>感情</a:t>
            </a:r>
            <a:r>
              <a:rPr lang="en-US" sz="4999" dirty="0" err="1">
                <a:solidFill>
                  <a:srgbClr val="000000"/>
                </a:solidFill>
                <a:ea typeface="王漢宗特黑體"/>
              </a:rPr>
              <a:t>不會散</a:t>
            </a:r>
            <a:endParaRPr lang="en-US" sz="4999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C0C4532F-07B0-4AF5-B71E-0938F35AF5A3}"/>
              </a:ext>
            </a:extLst>
          </p:cNvPr>
          <p:cNvSpPr/>
          <p:nvPr/>
        </p:nvSpPr>
        <p:spPr>
          <a:xfrm>
            <a:off x="22075498" y="-175279"/>
            <a:ext cx="2496157" cy="1063755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571" y="-175279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647700"/>
            <a:ext cx="2571771" cy="257176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3857620"/>
            <a:ext cx="2571771" cy="257176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7067540"/>
            <a:ext cx="2571771" cy="257176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126374" y="1382189"/>
            <a:ext cx="5715400" cy="1107247"/>
            <a:chOff x="0" y="0"/>
            <a:chExt cx="7620533" cy="14763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農經三 鄭鈞瀚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Software Engineer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6374" y="4592109"/>
            <a:ext cx="5715400" cy="1107247"/>
            <a:chOff x="0" y="0"/>
            <a:chExt cx="7620533" cy="147632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生傳三 蔡昊辰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Associate Engineer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26374" y="7802029"/>
            <a:ext cx="5715400" cy="1107247"/>
            <a:chOff x="0" y="0"/>
            <a:chExt cx="7620533" cy="147632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財金三 陸品瑄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Quality Assurance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5791843" y="0"/>
            <a:ext cx="2496157" cy="10637558"/>
          </a:xfrm>
          <a:prstGeom prst="rect">
            <a:avLst/>
          </a:prstGeom>
          <a:solidFill>
            <a:srgbClr val="EFB95D"/>
          </a:solidFill>
        </p:spPr>
      </p:sp>
      <p:sp>
        <p:nvSpPr>
          <p:cNvPr id="19" name="TextBox 19"/>
          <p:cNvSpPr txBox="1"/>
          <p:nvPr/>
        </p:nvSpPr>
        <p:spPr>
          <a:xfrm>
            <a:off x="10785425" y="340772"/>
            <a:ext cx="7502575" cy="12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10000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團隊</a:t>
            </a:r>
            <a:r>
              <a:rPr lang="en-US" sz="100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簡介</a:t>
            </a:r>
            <a:endParaRPr lang="en-US" sz="10000" dirty="0">
              <a:solidFill>
                <a:schemeClr val="bg1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505958" y="2571740"/>
            <a:ext cx="2571771" cy="257176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56" b="-15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128148" y="3303996"/>
            <a:ext cx="5715400" cy="1107247"/>
            <a:chOff x="0" y="0"/>
            <a:chExt cx="7620533" cy="14763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ea typeface="王漢宗特黑體 Bold"/>
                </a:rPr>
                <a:t>生傳四 曾莉晴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Planner</a:t>
              </a:r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05958" y="5783892"/>
            <a:ext cx="2571771" cy="257176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128148" y="6516149"/>
            <a:ext cx="5715400" cy="1107247"/>
            <a:chOff x="0" y="0"/>
            <a:chExt cx="7620533" cy="147632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04775"/>
              <a:ext cx="7620533" cy="82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050707"/>
                  </a:solidFill>
                  <a:latin typeface="王漢宗特黑體 Bold"/>
                </a:rPr>
                <a:t> 戲劇二 何以恩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71479"/>
              <a:ext cx="76205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F5241"/>
                  </a:solidFill>
                  <a:latin typeface="Poppins Light"/>
                </a:rPr>
                <a:t>Project Manager</a:t>
              </a:r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4CEB732D-42BB-40EB-B24A-8F0F383A24DC}"/>
              </a:ext>
            </a:extLst>
          </p:cNvPr>
          <p:cNvGrpSpPr/>
          <p:nvPr/>
        </p:nvGrpSpPr>
        <p:grpSpPr>
          <a:xfrm>
            <a:off x="-4904150" y="9791700"/>
            <a:ext cx="3319407" cy="3319407"/>
            <a:chOff x="0" y="0"/>
            <a:chExt cx="6350000" cy="6350000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B3D0BCBF-FA5C-45F7-940F-1891C65563A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7A4D6258-C420-490E-AA54-46803DF7DF7D}"/>
              </a:ext>
            </a:extLst>
          </p:cNvPr>
          <p:cNvGrpSpPr/>
          <p:nvPr/>
        </p:nvGrpSpPr>
        <p:grpSpPr>
          <a:xfrm>
            <a:off x="-2774413" y="11661442"/>
            <a:ext cx="2379341" cy="2379341"/>
            <a:chOff x="0" y="0"/>
            <a:chExt cx="6350000" cy="6350000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BDEB95-7105-446A-A5A8-EE62D7E16A7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</p:spTree>
    <p:extLst>
      <p:ext uri="{BB962C8B-B14F-4D97-AF65-F5344CB8AC3E}">
        <p14:creationId xmlns:p14="http://schemas.microsoft.com/office/powerpoint/2010/main" val="363582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365" y="543751"/>
            <a:ext cx="8572900" cy="2172225"/>
            <a:chOff x="0" y="0"/>
            <a:chExt cx="11430533" cy="2896299"/>
          </a:xfrm>
        </p:grpSpPr>
        <p:sp>
          <p:nvSpPr>
            <p:cNvPr id="13" name="TextBox 13"/>
            <p:cNvSpPr txBox="1"/>
            <p:nvPr/>
          </p:nvSpPr>
          <p:spPr>
            <a:xfrm>
              <a:off x="5" y="85725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A7647FC-D789-4EFD-8CD7-B7AB37C29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4" y="4610100"/>
            <a:ext cx="5202371" cy="520237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A9BF8CB-5103-4157-95A9-EF7AF609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56588"/>
            <a:ext cx="4638779" cy="46387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02DFB32-5641-46FC-8B97-9A78986B1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63400" y="1985909"/>
            <a:ext cx="4638780" cy="463878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F20073-64FC-4D65-B2ED-8E0E1B22729A}"/>
              </a:ext>
            </a:extLst>
          </p:cNvPr>
          <p:cNvSpPr txBox="1"/>
          <p:nvPr/>
        </p:nvSpPr>
        <p:spPr>
          <a:xfrm>
            <a:off x="2085480" y="4305299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王漢宗特黑體" panose="02020500000000000000" charset="-120"/>
                <a:ea typeface="王漢宗特黑體" panose="02020500000000000000" charset="-120"/>
              </a:rPr>
              <a:t>實用度？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9DBC84-5444-4A07-AC73-29F861A4CB3E}"/>
              </a:ext>
            </a:extLst>
          </p:cNvPr>
          <p:cNvSpPr txBox="1"/>
          <p:nvPr/>
        </p:nvSpPr>
        <p:spPr>
          <a:xfrm>
            <a:off x="12801600" y="3289636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王漢宗特黑體" panose="02020500000000000000" charset="-120"/>
                <a:ea typeface="王漢宗特黑體" panose="02020500000000000000" charset="-120"/>
              </a:rPr>
              <a:t>普及性？</a:t>
            </a:r>
          </a:p>
        </p:txBody>
      </p:sp>
    </p:spTree>
    <p:extLst>
      <p:ext uri="{BB962C8B-B14F-4D97-AF65-F5344CB8AC3E}">
        <p14:creationId xmlns:p14="http://schemas.microsoft.com/office/powerpoint/2010/main" val="18051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365" y="608045"/>
            <a:ext cx="8572900" cy="2107931"/>
            <a:chOff x="0" y="85726"/>
            <a:chExt cx="11430533" cy="2810573"/>
          </a:xfrm>
        </p:grpSpPr>
        <p:sp>
          <p:nvSpPr>
            <p:cNvPr id="13" name="TextBox 13"/>
            <p:cNvSpPr txBox="1"/>
            <p:nvPr/>
          </p:nvSpPr>
          <p:spPr>
            <a:xfrm>
              <a:off x="5" y="85726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89F88F-0D6C-44D8-BF57-015F706E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75" y="3126364"/>
            <a:ext cx="3951405" cy="39514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A086DC-0D5B-4A5C-8C43-76CF1810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4" y="4476584"/>
            <a:ext cx="5202371" cy="52023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F4242B-9989-4F3C-BB2A-0D7A46050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73" y="3535102"/>
            <a:ext cx="3542667" cy="35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0.00787 L -0.00643 0.00787 C -0.002 -0.00139 0.00139 -0.00941 0.00633 -0.01728 C 0.00885 -0.02129 0.01137 -0.025 0.01406 -0.0287 C 0.01692 -0.03271 0.02031 -0.03564 0.023 -0.04012 C 0.025 -0.04336 0.02604 -0.0483 0.02812 -0.05154 C 0.03255 -0.05818 0.03811 -0.06234 0.04227 -0.06975 C 0.04305 -0.07129 0.04383 -0.07314 0.04479 -0.07423 C 0.05616 -0.08781 0.04279 -0.06574 0.05764 -0.09027 C 0.0612 -0.09614 0.06449 -0.10231 0.06788 -0.10848 C 0.07005 -0.11219 0.07196 -0.11651 0.0743 -0.1199 C 0.07856 -0.12592 0.08403 -0.12993 0.08706 -0.13811 C 0.08793 -0.14043 0.08863 -0.1429 0.08967 -0.1449 C 0.09609 -0.15771 0.0954 -0.15617 0.10121 -0.16311 C 0.10382 -0.17716 0.10017 -0.16342 0.10885 -0.17453 C 0.11901 -0.1875 0.10399 -0.177 0.11528 -0.18364 C 0.11831 -0.18904 0.1204 -0.19352 0.1243 -0.19737 C 0.12543 -0.19861 0.12691 -0.19845 0.12812 -0.19969 C 0.13081 -0.20231 0.13333 -0.2054 0.13585 -0.20879 C 0.1375 -0.21111 0.13906 -0.21389 0.14097 -0.21558 C 0.14331 -0.21774 0.14618 -0.21821 0.14861 -0.22021 C 0.16467 -0.2324 0.15295 -0.22716 0.16528 -0.23163 C 0.16745 -0.23379 0.16962 -0.23611 0.1717 -0.23842 C 0.173 -0.23981 0.17413 -0.24182 0.17552 -0.2429 C 0.17804 -0.2449 0.18081 -0.24537 0.18324 -0.24753 C 0.18498 -0.24907 0.18663 -0.25077 0.18837 -0.252 C 0.18958 -0.25308 0.19097 -0.25324 0.19219 -0.25432 C 0.19357 -0.25555 0.1947 -0.25771 0.19609 -0.25895 C 0.19722 -0.26003 0.1987 -0.26018 0.19991 -0.26126 C 0.20165 -0.2625 0.20321 -0.26481 0.20503 -0.26574 C 0.2079 -0.26713 0.21102 -0.26728 0.21397 -0.26805 C 0.22248 -0.27314 0.21484 -0.26882 0.23064 -0.27484 C 0.23559 -0.27669 0.24314 -0.28117 0.24731 -0.28163 C 0.25581 -0.28271 0.26441 -0.28163 0.273 -0.28163 L 0.273 -0.28163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8 0.0017 L -0.00408 0.0017 C -0.00755 -0.00062 -0.01128 -0.00185 -0.01441 -0.00525 C -0.01571 -0.00664 -0.0164 -0.00957 -0.01692 -0.01204 C -0.01849 -0.01944 -0.01736 -0.02639 -0.02083 -0.03256 C -0.02179 -0.03426 -0.02335 -0.0341 -0.02465 -0.03488 C -0.02552 -0.03935 -0.02569 -0.0446 -0.02717 -0.04846 C -0.02804 -0.05077 -0.02908 -0.05293 -0.02977 -0.0554 C -0.03307 -0.06713 -0.02864 -0.05787 -0.03359 -0.06682 C -0.03403 -0.06898 -0.03429 -0.07145 -0.03489 -0.07361 C -0.03559 -0.07608 -0.0368 -0.07793 -0.0375 -0.0804 C -0.04357 -0.10478 -0.0368 -0.08549 -0.04262 -0.10093 C -0.04305 -0.10324 -0.04314 -0.10571 -0.04383 -0.10772 C -0.04505 -0.11142 -0.04852 -0.11481 -0.05026 -0.11697 C -0.05069 -0.11914 -0.05121 -0.12145 -0.05156 -0.12376 C -0.05208 -0.1267 -0.05173 -0.1304 -0.05286 -0.13287 C -0.05373 -0.13472 -0.05538 -0.13441 -0.05668 -0.13518 C -0.05755 -0.13673 -0.05868 -0.13781 -0.05929 -0.13966 C -0.06007 -0.14244 -0.06007 -0.14583 -0.0605 -0.14876 C -0.06094 -0.15108 -0.0612 -0.15355 -0.0618 -0.15571 C -0.0625 -0.15818 -0.06354 -0.16018 -0.06441 -0.1625 C -0.06484 -0.16481 -0.06493 -0.16728 -0.06562 -0.16929 C -0.06692 -0.17299 -0.07031 -0.17639 -0.07205 -0.17839 C -0.07578 -0.19815 -0.07205 -0.1875 -0.07847 -0.19676 C -0.07942 -0.19799 -0.08021 -0.19969 -0.08107 -0.20123 C -0.08446 -0.21944 -0.07934 -0.19815 -0.0862 -0.21034 C -0.09305 -0.22253 -0.08107 -0.21343 -0.09132 -0.21944 C -0.09219 -0.22176 -0.09288 -0.22423 -0.09383 -0.22639 C -0.09609 -0.23117 -0.10191 -0.23873 -0.10416 -0.23997 L -0.10798 -0.24228 C -0.10842 -0.2446 -0.10842 -0.24722 -0.10929 -0.24907 C -0.11224 -0.25571 -0.1171 -0.25386 -0.12083 -0.25818 C -0.13186 -0.2713 -0.11788 -0.25555 -0.12847 -0.26512 C -0.12986 -0.26636 -0.1309 -0.26852 -0.13238 -0.2696 C -0.13394 -0.27083 -0.13576 -0.27099 -0.1375 -0.27191 C -0.1388 -0.27253 -0.1401 -0.2733 -0.14132 -0.27423 C -0.15243 -0.28256 -0.14123 -0.27562 -0.15026 -0.28102 C -0.15998 -0.29244 -0.14765 -0.27901 -0.15929 -0.28781 C -0.16067 -0.28889 -0.16172 -0.2912 -0.16311 -0.29244 C -0.16675 -0.29568 -0.17248 -0.29599 -0.17595 -0.29691 C -0.196 -0.30262 -0.19132 -0.30309 -0.21571 -0.30386 C -0.23281 -0.30432 -0.24991 -0.30386 -0.26692 -0.30386 L -0.26571 -0.30602 " pathEditMode="relative" ptsTypes="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829519" y="1629863"/>
            <a:ext cx="7544163" cy="75441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74815" y="716715"/>
            <a:ext cx="8853570" cy="8853570"/>
            <a:chOff x="0" y="0"/>
            <a:chExt cx="11804759" cy="11804759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5486800" y="3004492"/>
            <a:ext cx="8229600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ea typeface="王漢宗特黑體 Bold"/>
              </a:rPr>
              <a:t>核心問題</a:t>
            </a:r>
            <a:endParaRPr lang="en-US" sz="5500" dirty="0">
              <a:solidFill>
                <a:srgbClr val="000000"/>
              </a:solidFill>
              <a:ea typeface="王漢宗特黑體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5600" y="4862680"/>
            <a:ext cx="552469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聚會的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  <a:p>
            <a:pPr algn="ctr">
              <a:lnSpc>
                <a:spcPts val="5600"/>
              </a:lnSpc>
            </a:pPr>
            <a:r>
              <a:rPr lang="en-US" sz="4800" dirty="0">
                <a:solidFill>
                  <a:srgbClr val="000000"/>
                </a:solidFill>
                <a:ea typeface="王漢宗特黑體"/>
              </a:rPr>
              <a:t>「</a:t>
            </a:r>
            <a:r>
              <a:rPr lang="en-US" sz="4800" u="sng" dirty="0" err="1">
                <a:solidFill>
                  <a:srgbClr val="EF5241"/>
                </a:solidFill>
                <a:ea typeface="王漢宗特黑體"/>
              </a:rPr>
              <a:t>餐廳</a:t>
            </a: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」及「</a:t>
            </a:r>
            <a:r>
              <a:rPr lang="en-US" sz="4800" u="sng" dirty="0" err="1">
                <a:solidFill>
                  <a:srgbClr val="FFFAEB"/>
                </a:solidFill>
                <a:ea typeface="王漢宗特黑體"/>
              </a:rPr>
              <a:t>時間</a:t>
            </a:r>
            <a:r>
              <a:rPr lang="en-US" sz="4800" dirty="0">
                <a:solidFill>
                  <a:srgbClr val="000000"/>
                </a:solidFill>
                <a:ea typeface="王漢宗特黑體"/>
              </a:rPr>
              <a:t>」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2503" y="369393"/>
            <a:ext cx="8578762" cy="2346583"/>
            <a:chOff x="-7816" y="-232477"/>
            <a:chExt cx="11438349" cy="3128776"/>
          </a:xfrm>
        </p:grpSpPr>
        <p:sp>
          <p:nvSpPr>
            <p:cNvPr id="13" name="TextBox 13"/>
            <p:cNvSpPr txBox="1"/>
            <p:nvPr/>
          </p:nvSpPr>
          <p:spPr>
            <a:xfrm>
              <a:off x="-7816" y="-232477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42872"/>
              <a:ext cx="1143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E763FC9-D54D-4B99-A24A-9DD99947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6" y="10548656"/>
            <a:ext cx="5202371" cy="520237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EBC8CAE-F74F-49BA-8C52-94667E3B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96" y="-4344333"/>
            <a:ext cx="3951405" cy="395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62856" y="6530937"/>
            <a:ext cx="14643810" cy="394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將所有餐廳整合至單一連結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並以「</a:t>
            </a:r>
            <a:r>
              <a:rPr lang="en-US" sz="4400" spc="359" dirty="0" err="1">
                <a:solidFill>
                  <a:srgbClr val="FF0000"/>
                </a:solidFill>
                <a:ea typeface="王漢宗特黑體 Bold"/>
              </a:rPr>
              <a:t>滑動式刪去法</a:t>
            </a:r>
            <a:r>
              <a:rPr lang="en-US" sz="4400" spc="359" dirty="0">
                <a:solidFill>
                  <a:srgbClr val="050707"/>
                </a:solidFill>
                <a:ea typeface="王漢宗特黑體 Bold"/>
              </a:rPr>
              <a:t>」</a:t>
            </a: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ea typeface="王漢宗特黑體 Bold"/>
              </a:rPr>
              <a:t>避免選擇障礙</a:t>
            </a:r>
            <a:endParaRPr lang="en-US" sz="4400" spc="359" dirty="0">
              <a:solidFill>
                <a:srgbClr val="050707"/>
              </a:solidFill>
              <a:ea typeface="王漢宗特黑體 Bold"/>
            </a:endParaRPr>
          </a:p>
          <a:p>
            <a:pPr>
              <a:lnSpc>
                <a:spcPct val="150000"/>
              </a:lnSpc>
            </a:pPr>
            <a:endParaRPr lang="en-US" sz="4400" spc="168" dirty="0">
              <a:solidFill>
                <a:srgbClr val="050707"/>
              </a:solidFill>
              <a:latin typeface="王漢宗特黑體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1" y="-1905000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6" y="100021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>
                <a:solidFill>
                  <a:srgbClr val="EF5241"/>
                </a:solidFill>
                <a:ea typeface="王漢宗特黑體 Bold"/>
              </a:rPr>
              <a:t>選餐廳</a:t>
            </a:r>
          </a:p>
        </p:txBody>
      </p:sp>
      <p:pic>
        <p:nvPicPr>
          <p:cNvPr id="16" name="RPReplay_Final1615406669">
            <a:hlinkClick r:id="" action="ppaction://media"/>
            <a:extLst>
              <a:ext uri="{FF2B5EF4-FFF2-40B4-BE49-F238E27FC236}">
                <a16:creationId xmlns:a16="http://schemas.microsoft.com/office/drawing/2014/main" id="{9F6BC77C-F28D-435C-8196-5BF7825DC3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3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699"/>
            <a:ext cx="4038600" cy="71797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6395D3-4A99-4354-AB5E-099A0E7F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9704" y="8391200"/>
            <a:ext cx="3319407" cy="331940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67446" y="7049855"/>
            <a:ext cx="14643810" cy="19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使用者點選有空的時段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ct val="150000"/>
              </a:lnSpc>
            </a:pP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程式</a:t>
            </a:r>
            <a:r>
              <a:rPr lang="en-US" sz="4400" spc="359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自動統計</a:t>
            </a:r>
            <a:r>
              <a:rPr lang="en-US" sz="4400" spc="359" dirty="0" err="1">
                <a:solidFill>
                  <a:srgbClr val="050707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最多人有空的時段</a:t>
            </a:r>
            <a:endParaRPr lang="en-US" sz="4400" spc="359" dirty="0">
              <a:solidFill>
                <a:srgbClr val="050707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786690" y="-2208853"/>
            <a:ext cx="7834809" cy="783480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3341605">
            <a:off x="11277311" y="-2920302"/>
            <a:ext cx="8853570" cy="8853570"/>
            <a:chOff x="0" y="0"/>
            <a:chExt cx="11804759" cy="1180475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027695" y="759444"/>
            <a:ext cx="3352800" cy="1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 dirty="0" err="1">
                <a:solidFill>
                  <a:srgbClr val="FFFAEB"/>
                </a:solidFill>
                <a:ea typeface="王漢宗特黑體 Bold"/>
              </a:rPr>
              <a:t>選時間</a:t>
            </a:r>
            <a:endParaRPr lang="en-US" sz="8800" dirty="0">
              <a:solidFill>
                <a:srgbClr val="FFFAEB"/>
              </a:solidFill>
              <a:ea typeface="王漢宗特黑體 Bold"/>
            </a:endParaRPr>
          </a:p>
        </p:txBody>
      </p:sp>
      <p:pic>
        <p:nvPicPr>
          <p:cNvPr id="17" name="RPReplay_Final1615406669_0">
            <a:hlinkClick r:id="" action="ppaction://media"/>
            <a:extLst>
              <a:ext uri="{FF2B5EF4-FFF2-40B4-BE49-F238E27FC236}">
                <a16:creationId xmlns:a16="http://schemas.microsoft.com/office/drawing/2014/main" id="{AAA98104-48D1-4886-8B9D-573B572B5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409700"/>
            <a:ext cx="4038600" cy="71797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88CD8A-3033-4365-80B7-D96A8871E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5333" y1="30124" x2="51933" y2="39276"/>
                        <a14:backgroundMark x1="56933" y1="38132" x2="48067" y2="54719"/>
                        <a14:backgroundMark x1="48067" y1="54719" x2="47800" y2="55863"/>
                        <a14:backgroundMark x1="54800" y1="67588" x2="44533" y2="66826"/>
                        <a14:backgroundMark x1="44533" y1="66826" x2="42333" y2="67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748" y="-1174706"/>
            <a:ext cx="17510592" cy="1224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6303" y="1146153"/>
            <a:ext cx="7972425" cy="797242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64799" y="1168422"/>
            <a:ext cx="7935433" cy="795015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405730" y="716715"/>
            <a:ext cx="8853570" cy="8853570"/>
            <a:chOff x="0" y="0"/>
            <a:chExt cx="11804759" cy="1180475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1804759" cy="11804759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64333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333" h="2540000">
                    <a:moveTo>
                      <a:pt x="0" y="0"/>
                    </a:moveTo>
                    <a:cubicBezTo>
                      <a:pt x="699185" y="3127"/>
                      <a:pt x="1264333" y="570808"/>
                      <a:pt x="1264333" y="1270000"/>
                    </a:cubicBezTo>
                    <a:cubicBezTo>
                      <a:pt x="1264333" y="1969192"/>
                      <a:pt x="699185" y="2536873"/>
                      <a:pt x="0" y="2540000"/>
                    </a:cubicBezTo>
                    <a:lnTo>
                      <a:pt x="0" y="2159000"/>
                    </a:lnTo>
                    <a:cubicBezTo>
                      <a:pt x="489429" y="2156811"/>
                      <a:pt x="885033" y="1759434"/>
                      <a:pt x="885033" y="1270000"/>
                    </a:cubicBezTo>
                    <a:cubicBezTo>
                      <a:pt x="885033" y="780566"/>
                      <a:pt x="489429" y="383189"/>
                      <a:pt x="0" y="381000"/>
                    </a:cubicBezTo>
                    <a:close/>
                  </a:path>
                </a:pathLst>
              </a:custGeom>
              <a:solidFill>
                <a:srgbClr val="FFFAEB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-1136925" y="-942988"/>
            <a:ext cx="3319407" cy="331940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8365" y="719890"/>
            <a:ext cx="8572900" cy="2384235"/>
            <a:chOff x="0" y="0"/>
            <a:chExt cx="11430533" cy="3178980"/>
          </a:xfrm>
        </p:grpSpPr>
        <p:sp>
          <p:nvSpPr>
            <p:cNvPr id="12" name="TextBox 12"/>
            <p:cNvSpPr txBox="1"/>
            <p:nvPr/>
          </p:nvSpPr>
          <p:spPr>
            <a:xfrm>
              <a:off x="5" y="85725"/>
              <a:ext cx="11430528" cy="161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400" dirty="0" err="1">
                  <a:solidFill>
                    <a:srgbClr val="000000"/>
                  </a:solidFill>
                  <a:latin typeface="王漢宗特黑體" panose="02020500000000000000" charset="-120"/>
                  <a:ea typeface="王漢宗特黑體" panose="02020500000000000000" charset="-120"/>
                </a:rPr>
                <a:t>創作理念</a:t>
              </a:r>
              <a:endParaRPr lang="en-US" sz="84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28572"/>
              <a:ext cx="11430533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9"/>
                </a:lnSpc>
              </a:pPr>
              <a:r>
                <a:rPr lang="en-US" sz="5000" spc="500">
                  <a:solidFill>
                    <a:srgbClr val="050707"/>
                  </a:solidFill>
                  <a:latin typeface="王漢宗特黑體 Bold"/>
                </a:rPr>
                <a:t>-成果說明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350641" y="1028700"/>
            <a:ext cx="2379341" cy="237934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07415" y="3603064"/>
            <a:ext cx="8010198" cy="4479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最後選擇 </a:t>
            </a:r>
            <a:r>
              <a:rPr lang="en-US" sz="4200" dirty="0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LINE</a:t>
            </a:r>
            <a:r>
              <a:rPr 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en-US" sz="4200" dirty="0">
                <a:solidFill>
                  <a:srgbClr val="00B9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Bot</a:t>
            </a:r>
            <a:r>
              <a:rPr lang="zh-TW" altLang="en-US" sz="4200" dirty="0">
                <a:solidFill>
                  <a:srgbClr val="00B050"/>
                </a:solidFill>
                <a:latin typeface="王漢宗特黑體" panose="02020500000000000000" charset="-120"/>
                <a:ea typeface="王漢宗特黑體" panose="02020500000000000000" charset="-120"/>
              </a:rPr>
              <a:t> </a:t>
            </a:r>
            <a:r>
              <a:rPr lang="zh-TW" altLang="en-US" sz="4200" dirty="0">
                <a:latin typeface="王漢宗特黑體" panose="02020500000000000000" charset="-120"/>
                <a:ea typeface="王漢宗特黑體" panose="02020500000000000000" charset="-120"/>
              </a:rPr>
              <a:t>作為客戶端</a:t>
            </a:r>
            <a:endParaRPr lang="en-US" sz="4200" dirty="0"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讓使用上更加方便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成功</a:t>
            </a:r>
            <a:r>
              <a:rPr lang="en-US" altLang="zh-TW" sz="4200" dirty="0" err="1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解決聚會時</a:t>
            </a:r>
            <a:r>
              <a:rPr lang="zh-TW" altLang="en-US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的兩大痛點</a:t>
            </a:r>
            <a:endParaRPr lang="en-US" altLang="zh-TW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  <a:p>
            <a:pPr>
              <a:lnSpc>
                <a:spcPts val="5880"/>
              </a:lnSpc>
            </a:pP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「</a:t>
            </a:r>
            <a:r>
              <a:rPr lang="en-US" altLang="zh-TW" sz="4200" dirty="0" err="1">
                <a:solidFill>
                  <a:srgbClr val="FF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選餐廳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」&amp;「</a:t>
            </a:r>
            <a:r>
              <a:rPr lang="en-US" altLang="zh-TW" sz="4200" dirty="0" err="1">
                <a:solidFill>
                  <a:schemeClr val="bg1"/>
                </a:solidFill>
                <a:latin typeface="王漢宗特黑體" panose="02020500000000000000" charset="-120"/>
                <a:ea typeface="王漢宗特黑體" panose="02020500000000000000" charset="-120"/>
              </a:rPr>
              <a:t>約時間</a:t>
            </a:r>
            <a:r>
              <a:rPr lang="en-US" altLang="zh-TW" sz="4200" dirty="0">
                <a:solidFill>
                  <a:srgbClr val="000000"/>
                </a:solidFill>
                <a:latin typeface="王漢宗特黑體" panose="02020500000000000000" charset="-120"/>
                <a:ea typeface="王漢宗特黑體" panose="02020500000000000000" charset="-120"/>
              </a:rPr>
              <a:t>」</a:t>
            </a:r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王漢宗特黑體" panose="02020500000000000000" charset="-120"/>
              <a:ea typeface="王漢宗特黑體" panose="0202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363</Words>
  <Application>Microsoft Office PowerPoint</Application>
  <PresentationFormat>自訂</PresentationFormat>
  <Paragraphs>120</Paragraphs>
  <Slides>22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Poppins Light</vt:lpstr>
      <vt:lpstr>王漢宗特黑體 Bold</vt:lpstr>
      <vt:lpstr>Poppins Bold Bold Italics</vt:lpstr>
      <vt:lpstr>王漢宗特黑體</vt:lpstr>
      <vt:lpstr>Arial</vt:lpstr>
      <vt:lpstr>Poppins Light Bold</vt:lpstr>
      <vt:lpstr>Poppins Bold Bold</vt:lpstr>
      <vt:lpstr>Poppins Medium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EATender</dc:title>
  <dc:creator>User</dc:creator>
  <cp:lastModifiedBy>以恩 何</cp:lastModifiedBy>
  <cp:revision>70</cp:revision>
  <dcterms:created xsi:type="dcterms:W3CDTF">2006-08-16T00:00:00Z</dcterms:created>
  <dcterms:modified xsi:type="dcterms:W3CDTF">2021-03-12T14:09:36Z</dcterms:modified>
  <dc:identifier>DAEYDbTTA1g</dc:identifier>
</cp:coreProperties>
</file>